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95" r:id="rId3"/>
    <p:sldId id="396" r:id="rId4"/>
    <p:sldId id="403" r:id="rId5"/>
    <p:sldId id="404" r:id="rId6"/>
    <p:sldId id="405" r:id="rId7"/>
    <p:sldId id="407" r:id="rId8"/>
    <p:sldId id="408" r:id="rId9"/>
    <p:sldId id="409" r:id="rId10"/>
    <p:sldId id="388" r:id="rId11"/>
    <p:sldId id="419" r:id="rId12"/>
    <p:sldId id="420" r:id="rId13"/>
    <p:sldId id="421" r:id="rId14"/>
    <p:sldId id="411" r:id="rId15"/>
    <p:sldId id="412" r:id="rId16"/>
    <p:sldId id="413" r:id="rId17"/>
    <p:sldId id="422" r:id="rId18"/>
    <p:sldId id="414" r:id="rId19"/>
    <p:sldId id="415" r:id="rId20"/>
    <p:sldId id="417" r:id="rId21"/>
    <p:sldId id="418" r:id="rId22"/>
    <p:sldId id="402" r:id="rId23"/>
    <p:sldId id="423" r:id="rId24"/>
  </p:sldIdLst>
  <p:sldSz cx="1219200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DD6"/>
    <a:srgbClr val="F0F4FA"/>
    <a:srgbClr val="385678"/>
    <a:srgbClr val="253A51"/>
    <a:srgbClr val="8CAACA"/>
    <a:srgbClr val="4C75A3"/>
    <a:srgbClr val="647FAE"/>
    <a:srgbClr val="5D4B57"/>
    <a:srgbClr val="E0C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407" autoAdjust="0"/>
  </p:normalViewPr>
  <p:slideViewPr>
    <p:cSldViewPr snapToGrid="0">
      <p:cViewPr varScale="1">
        <p:scale>
          <a:sx n="87" d="100"/>
          <a:sy n="87" d="100"/>
        </p:scale>
        <p:origin x="6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1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8A39051-3096-4E2F-B21E-F4D8EAEF5BDD}" type="datetimeFigureOut">
              <a:rPr lang="en-US"/>
              <a:pPr>
                <a:defRPr/>
              </a:pPr>
              <a:t>6/18/2024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pPr lvl="0"/>
            <a:endParaRPr lang="en-US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86720"/>
            <a:ext cx="5487041" cy="391655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9354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B721C1B-4D96-47AB-9029-F7F5F2CF5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202CC-A1F7-4364-B12D-752C5E71DBBE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8336B-2193-429E-A318-61AFB8084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B4E21-7B4D-4073-B19F-6CE0B4A2708C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966AC-0668-4CEA-8A42-B691CF2980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D798F-37A8-422E-BD97-08FB56E96EC5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D15BB-A33B-419C-9E21-8FE2C53650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339DB-F879-4AAE-B4C4-0FD1B4CD95C9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C7573-C484-4858-BEFA-316392A9D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5DA88-DE62-485A-A860-3D23251E1824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22F90-1024-4576-B327-0A23B4625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564B7-117D-455C-BDB2-E62627A4A4CC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6AEAC-488A-4978-996E-9E62117B7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6E00C-8A7B-4194-998B-03AC4E9DC99E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5D598-6277-4BE2-8553-D590BED3B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4496E-99CD-4526-B2B2-4496ADFED429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6A259-C7EE-4191-9B08-9FA9AF10D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D77B3-11E4-408B-A29A-284BCAE3E796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56081-11F7-44DF-93D7-DC0A0AED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019B4-8AD9-4080-9E79-5A26D97B4CF4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679E8-8498-4C15-8800-6BE62078B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83930-D5A2-412E-B2BD-E8D23894A587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9E5C-B860-46E0-AD44-C9F20DF2B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E7F237-B851-40E3-B0DA-A1D8F72395FD}" type="datetimeFigureOut">
              <a:rPr lang="ru-RU"/>
              <a:pPr>
                <a:defRPr/>
              </a:pPr>
              <a:t>18.06.2024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903701-1F2B-4291-960A-880641F62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600" y="2159793"/>
            <a:ext cx="9698516" cy="253841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4800" b="1" dirty="0">
                <a:solidFill>
                  <a:srgbClr val="4C75A3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АТТЕСТАЦИЯ</a:t>
            </a:r>
          </a:p>
          <a:p>
            <a:pPr>
              <a:spcBef>
                <a:spcPts val="0"/>
              </a:spcBef>
            </a:pPr>
            <a:r>
              <a:rPr lang="ru-RU" sz="4800" b="1" dirty="0">
                <a:solidFill>
                  <a:srgbClr val="4C75A3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ПЕДАГОГИЧЕСКИХ  РАБОТНИКОВ</a:t>
            </a:r>
          </a:p>
          <a:p>
            <a:pPr>
              <a:spcBef>
                <a:spcPts val="0"/>
              </a:spcBef>
            </a:pPr>
            <a:r>
              <a:rPr lang="ru-RU" sz="4800" b="1" dirty="0">
                <a:solidFill>
                  <a:srgbClr val="4C75A3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ДОНЕЦКОЙ НАРОДНОЙ РЕСПУБЛИКИ</a:t>
            </a:r>
          </a:p>
        </p:txBody>
      </p:sp>
      <p:sp>
        <p:nvSpPr>
          <p:cNvPr id="14339" name="Подзаголовок 2"/>
          <p:cNvSpPr txBox="1">
            <a:spLocks/>
          </p:cNvSpPr>
          <p:nvPr/>
        </p:nvSpPr>
        <p:spPr bwMode="auto">
          <a:xfrm>
            <a:off x="8134149" y="5807462"/>
            <a:ext cx="3874236" cy="911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0"/>
              </a:spcBef>
              <a:buFont typeface="Arial" charset="0"/>
              <a:buNone/>
            </a:pPr>
            <a:r>
              <a:rPr lang="ru-RU" sz="1600" dirty="0">
                <a:solidFill>
                  <a:srgbClr val="4C75A3"/>
                </a:solidFill>
                <a:latin typeface="Arial Narrow" pitchFamily="34" charset="0"/>
                <a:ea typeface="Arial Unicode MS" pitchFamily="34" charset="-128"/>
                <a:cs typeface="Arial Unicode MS" pitchFamily="34" charset="-128"/>
              </a:rPr>
              <a:t>Начальник отдела дополнительного профессионального образования и аттестации</a:t>
            </a:r>
          </a:p>
          <a:p>
            <a:pPr>
              <a:spcBef>
                <a:spcPts val="0"/>
              </a:spcBef>
              <a:buFont typeface="Arial" charset="0"/>
              <a:buNone/>
            </a:pPr>
            <a:r>
              <a:rPr lang="ru-RU" sz="1600" dirty="0">
                <a:solidFill>
                  <a:srgbClr val="4C75A3"/>
                </a:solidFill>
                <a:latin typeface="Arial Narrow" pitchFamily="34" charset="0"/>
                <a:ea typeface="Arial Unicode MS" pitchFamily="34" charset="-128"/>
                <a:cs typeface="Times New Roman" pitchFamily="18" charset="0"/>
              </a:rPr>
              <a:t>Ольга Викторовна Чернуха</a:t>
            </a:r>
            <a:endParaRPr lang="ru-RU" sz="1600" dirty="0">
              <a:solidFill>
                <a:srgbClr val="4C75A3"/>
              </a:solidFill>
              <a:latin typeface="Verdana pro"/>
              <a:ea typeface="Verdana" pitchFamily="34" charset="0"/>
              <a:cs typeface="Times New Roman" pitchFamily="18" charset="0"/>
            </a:endParaRP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0A7419E-F4EC-8B66-E1D1-00ECA40C6FC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367826B1-CA29-B929-9073-B0AB52B28AE3}"/>
                </a:ext>
              </a:extLst>
            </p:cNvPr>
            <p:cNvSpPr/>
            <p:nvPr/>
          </p:nvSpPr>
          <p:spPr>
            <a:xfrm rot="16200000" flipV="1">
              <a:off x="-2362200" y="2362200"/>
              <a:ext cx="6858000" cy="2133600"/>
            </a:xfrm>
            <a:prstGeom prst="rect">
              <a:avLst/>
            </a:prstGeom>
            <a:gradFill flip="none" rotWithShape="1">
              <a:gsLst>
                <a:gs pos="3000">
                  <a:schemeClr val="accent1">
                    <a:lumMod val="5000"/>
                    <a:lumOff val="95000"/>
                  </a:schemeClr>
                </a:gs>
                <a:gs pos="31000">
                  <a:srgbClr val="8CAACA"/>
                </a:gs>
                <a:gs pos="11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D51DFCB-E5A4-9108-5C93-4087ACEDB827}"/>
                </a:ext>
              </a:extLst>
            </p:cNvPr>
            <p:cNvSpPr/>
            <p:nvPr/>
          </p:nvSpPr>
          <p:spPr>
            <a:xfrm>
              <a:off x="0" y="456904"/>
              <a:ext cx="12192000" cy="393996"/>
            </a:xfrm>
            <a:prstGeom prst="rect">
              <a:avLst/>
            </a:prstGeom>
            <a:gradFill flip="none" rotWithShape="1">
              <a:gsLst>
                <a:gs pos="3000">
                  <a:schemeClr val="accent1">
                    <a:lumMod val="5000"/>
                    <a:lumOff val="95000"/>
                  </a:schemeClr>
                </a:gs>
                <a:gs pos="31000">
                  <a:srgbClr val="8CAACA"/>
                </a:gs>
                <a:gs pos="11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5393225A-67DE-B030-4744-758D45470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865" y="411857"/>
              <a:ext cx="1556103" cy="1385491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7E9EC9DA-3E69-2153-F8A2-7A7A593B5500}"/>
              </a:ext>
            </a:extLst>
          </p:cNvPr>
          <p:cNvGrpSpPr/>
          <p:nvPr/>
        </p:nvGrpSpPr>
        <p:grpSpPr>
          <a:xfrm>
            <a:off x="114730" y="1047096"/>
            <a:ext cx="5670976" cy="5744625"/>
            <a:chOff x="67562" y="1004071"/>
            <a:chExt cx="5670976" cy="5744625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76F14125-161A-E7E1-B311-1A58B42A4684}"/>
                </a:ext>
              </a:extLst>
            </p:cNvPr>
            <p:cNvSpPr/>
            <p:nvPr/>
          </p:nvSpPr>
          <p:spPr>
            <a:xfrm>
              <a:off x="67562" y="1004071"/>
              <a:ext cx="5670976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ЭТАПЫ И СРОКИ ПРОЦЕССА АТТЕСТАЦИИ</a:t>
              </a:r>
            </a:p>
          </p:txBody>
        </p:sp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75E08A66-08AA-4C0B-455A-7F5C8D798CC9}"/>
                </a:ext>
              </a:extLst>
            </p:cNvPr>
            <p:cNvGrpSpPr/>
            <p:nvPr/>
          </p:nvGrpSpPr>
          <p:grpSpPr>
            <a:xfrm>
              <a:off x="105052" y="1354909"/>
              <a:ext cx="5633485" cy="5393787"/>
              <a:chOff x="3452" y="1354909"/>
              <a:chExt cx="5633485" cy="5393787"/>
            </a:xfrm>
          </p:grpSpPr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id="{328B67E9-C5B2-0326-76CE-B10BFB52769E}"/>
                  </a:ext>
                </a:extLst>
              </p:cNvPr>
              <p:cNvGrpSpPr/>
              <p:nvPr/>
            </p:nvGrpSpPr>
            <p:grpSpPr>
              <a:xfrm>
                <a:off x="45759" y="1354909"/>
                <a:ext cx="3960000" cy="1569660"/>
                <a:chOff x="45759" y="1737402"/>
                <a:chExt cx="5123141" cy="1569660"/>
              </a:xfrm>
            </p:grpSpPr>
            <p:sp>
              <p:nvSpPr>
                <p:cNvPr id="10" name="Прямоугольник 9">
                  <a:extLst>
                    <a:ext uri="{FF2B5EF4-FFF2-40B4-BE49-F238E27FC236}">
                      <a16:creationId xmlns:a16="http://schemas.microsoft.com/office/drawing/2014/main" id="{07B8B6BD-0EC8-C6DB-4816-2638C42CC9F4}"/>
                    </a:ext>
                  </a:extLst>
                </p:cNvPr>
                <p:cNvSpPr/>
                <p:nvPr/>
              </p:nvSpPr>
              <p:spPr>
                <a:xfrm>
                  <a:off x="656042" y="2167575"/>
                  <a:ext cx="4512858" cy="651825"/>
                </a:xfrm>
                <a:prstGeom prst="rect">
                  <a:avLst/>
                </a:prstGeom>
                <a:solidFill>
                  <a:srgbClr val="8CAACA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ПОДГОТОВИТЕЛЬНЫЙ</a:t>
                  </a:r>
                </a:p>
              </p:txBody>
            </p:sp>
            <p:sp>
              <p:nvSpPr>
                <p:cNvPr id="11" name="Прямоугольник 10">
                  <a:extLst>
                    <a:ext uri="{FF2B5EF4-FFF2-40B4-BE49-F238E27FC236}">
                      <a16:creationId xmlns:a16="http://schemas.microsoft.com/office/drawing/2014/main" id="{96BFFA50-8A4C-0B49-D723-1F883C3CB2D1}"/>
                    </a:ext>
                  </a:extLst>
                </p:cNvPr>
                <p:cNvSpPr/>
                <p:nvPr/>
              </p:nvSpPr>
              <p:spPr>
                <a:xfrm>
                  <a:off x="45759" y="1737402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</p:grpSp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id="{DA808F4D-9F4D-5A1D-75B6-97EB8203BD25}"/>
                  </a:ext>
                </a:extLst>
              </p:cNvPr>
              <p:cNvGrpSpPr/>
              <p:nvPr/>
            </p:nvGrpSpPr>
            <p:grpSpPr>
              <a:xfrm>
                <a:off x="45759" y="2633729"/>
                <a:ext cx="5591178" cy="3670747"/>
                <a:chOff x="45759" y="1889802"/>
                <a:chExt cx="7233434" cy="3670747"/>
              </a:xfrm>
            </p:grpSpPr>
            <p:sp>
              <p:nvSpPr>
                <p:cNvPr id="14" name="Прямоугольник 13">
                  <a:extLst>
                    <a:ext uri="{FF2B5EF4-FFF2-40B4-BE49-F238E27FC236}">
                      <a16:creationId xmlns:a16="http://schemas.microsoft.com/office/drawing/2014/main" id="{31D3A2D8-B082-4916-C2FD-A88AB69D6284}"/>
                    </a:ext>
                  </a:extLst>
                </p:cNvPr>
                <p:cNvSpPr/>
                <p:nvPr/>
              </p:nvSpPr>
              <p:spPr>
                <a:xfrm>
                  <a:off x="656042" y="2333041"/>
                  <a:ext cx="4512858" cy="651600"/>
                </a:xfrm>
                <a:prstGeom prst="rect">
                  <a:avLst/>
                </a:prstGeom>
                <a:solidFill>
                  <a:srgbClr val="8CAACA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ЗАЯВИТЕЛЬНЫЙ</a:t>
                  </a:r>
                </a:p>
              </p:txBody>
            </p:sp>
            <p:sp>
              <p:nvSpPr>
                <p:cNvPr id="15" name="Прямоугольник 14">
                  <a:extLst>
                    <a:ext uri="{FF2B5EF4-FFF2-40B4-BE49-F238E27FC236}">
                      <a16:creationId xmlns:a16="http://schemas.microsoft.com/office/drawing/2014/main" id="{CC937A12-3A96-FF93-AAAA-1956ADB496EA}"/>
                    </a:ext>
                  </a:extLst>
                </p:cNvPr>
                <p:cNvSpPr/>
                <p:nvPr/>
              </p:nvSpPr>
              <p:spPr>
                <a:xfrm>
                  <a:off x="45759" y="1889802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  <p:sp>
              <p:nvSpPr>
                <p:cNvPr id="6" name="Прямоугольник 5">
                  <a:extLst>
                    <a:ext uri="{FF2B5EF4-FFF2-40B4-BE49-F238E27FC236}">
                      <a16:creationId xmlns:a16="http://schemas.microsoft.com/office/drawing/2014/main" id="{45878D33-057E-5BE7-C375-DEE9BFCE35DD}"/>
                    </a:ext>
                  </a:extLst>
                </p:cNvPr>
                <p:cNvSpPr/>
                <p:nvPr/>
              </p:nvSpPr>
              <p:spPr>
                <a:xfrm>
                  <a:off x="5205911" y="2333041"/>
                  <a:ext cx="2073282" cy="651600"/>
                </a:xfrm>
                <a:prstGeom prst="rect">
                  <a:avLst/>
                </a:prstGeom>
                <a:solidFill>
                  <a:srgbClr val="A6BDD6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Не более 30 дней с момента подачи заявления </a:t>
                  </a:r>
                </a:p>
              </p:txBody>
            </p:sp>
            <p:sp>
              <p:nvSpPr>
                <p:cNvPr id="7" name="Прямоугольник 6">
                  <a:extLst>
                    <a:ext uri="{FF2B5EF4-FFF2-40B4-BE49-F238E27FC236}">
                      <a16:creationId xmlns:a16="http://schemas.microsoft.com/office/drawing/2014/main" id="{C9943223-4E0C-BBC9-52B0-BD5687C9C92B}"/>
                    </a:ext>
                  </a:extLst>
                </p:cNvPr>
                <p:cNvSpPr/>
                <p:nvPr/>
              </p:nvSpPr>
              <p:spPr>
                <a:xfrm>
                  <a:off x="5199683" y="3649965"/>
                  <a:ext cx="2072544" cy="1910584"/>
                </a:xfrm>
                <a:prstGeom prst="rect">
                  <a:avLst/>
                </a:prstGeom>
                <a:solidFill>
                  <a:srgbClr val="A6BDD6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Не более </a:t>
                  </a:r>
                </a:p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60 календарных дней</a:t>
                  </a:r>
                </a:p>
              </p:txBody>
            </p:sp>
          </p:grpSp>
          <p:grpSp>
            <p:nvGrpSpPr>
              <p:cNvPr id="16" name="Группа 15">
                <a:extLst>
                  <a:ext uri="{FF2B5EF4-FFF2-40B4-BE49-F238E27FC236}">
                    <a16:creationId xmlns:a16="http://schemas.microsoft.com/office/drawing/2014/main" id="{45F2911E-0D8F-7159-C4F9-138C083713F2}"/>
                  </a:ext>
                </a:extLst>
              </p:cNvPr>
              <p:cNvGrpSpPr/>
              <p:nvPr/>
            </p:nvGrpSpPr>
            <p:grpSpPr>
              <a:xfrm>
                <a:off x="45759" y="3944272"/>
                <a:ext cx="3917581" cy="1569660"/>
                <a:chOff x="45759" y="2067602"/>
                <a:chExt cx="5068262" cy="1569660"/>
              </a:xfrm>
            </p:grpSpPr>
            <p:sp>
              <p:nvSpPr>
                <p:cNvPr id="17" name="Прямоугольник 16">
                  <a:extLst>
                    <a:ext uri="{FF2B5EF4-FFF2-40B4-BE49-F238E27FC236}">
                      <a16:creationId xmlns:a16="http://schemas.microsoft.com/office/drawing/2014/main" id="{8A5E64F8-D97C-D142-E6EA-BD7F6685C577}"/>
                    </a:ext>
                  </a:extLst>
                </p:cNvPr>
                <p:cNvSpPr/>
                <p:nvPr/>
              </p:nvSpPr>
              <p:spPr>
                <a:xfrm>
                  <a:off x="656042" y="2528742"/>
                  <a:ext cx="4457979" cy="651600"/>
                </a:xfrm>
                <a:prstGeom prst="rect">
                  <a:avLst/>
                </a:prstGeom>
                <a:solidFill>
                  <a:srgbClr val="8CAACA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ЭКСПЕРТЫЙ</a:t>
                  </a:r>
                </a:p>
              </p:txBody>
            </p:sp>
            <p:sp>
              <p:nvSpPr>
                <p:cNvPr id="18" name="Прямоугольник 17">
                  <a:extLst>
                    <a:ext uri="{FF2B5EF4-FFF2-40B4-BE49-F238E27FC236}">
                      <a16:creationId xmlns:a16="http://schemas.microsoft.com/office/drawing/2014/main" id="{0DE2C0C7-909A-4F19-9EED-E3D2B3FEFC0A}"/>
                    </a:ext>
                  </a:extLst>
                </p:cNvPr>
                <p:cNvSpPr/>
                <p:nvPr/>
              </p:nvSpPr>
              <p:spPr>
                <a:xfrm>
                  <a:off x="45759" y="2067602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</p:grpSp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1F884728-6534-3DC7-66F8-2AD5575EC23F}"/>
                  </a:ext>
                </a:extLst>
              </p:cNvPr>
              <p:cNvGrpSpPr/>
              <p:nvPr/>
            </p:nvGrpSpPr>
            <p:grpSpPr>
              <a:xfrm>
                <a:off x="3452" y="5179036"/>
                <a:ext cx="3959887" cy="1569660"/>
                <a:chOff x="45759" y="2169202"/>
                <a:chExt cx="3959887" cy="1569660"/>
              </a:xfrm>
            </p:grpSpPr>
            <p:sp>
              <p:nvSpPr>
                <p:cNvPr id="20" name="Прямоугольник 19">
                  <a:extLst>
                    <a:ext uri="{FF2B5EF4-FFF2-40B4-BE49-F238E27FC236}">
                      <a16:creationId xmlns:a16="http://schemas.microsoft.com/office/drawing/2014/main" id="{570EEE03-E1A1-4EFA-43B0-F9C7E9074AA3}"/>
                    </a:ext>
                  </a:extLst>
                </p:cNvPr>
                <p:cNvSpPr/>
                <p:nvPr/>
              </p:nvSpPr>
              <p:spPr>
                <a:xfrm>
                  <a:off x="656042" y="2643042"/>
                  <a:ext cx="3349604" cy="651600"/>
                </a:xfrm>
                <a:prstGeom prst="rect">
                  <a:avLst/>
                </a:prstGeom>
                <a:solidFill>
                  <a:srgbClr val="8CAACA"/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ЗАКЛЮЧИТЕЛЬНЫЙ</a:t>
                  </a:r>
                </a:p>
              </p:txBody>
            </p:sp>
            <p:sp>
              <p:nvSpPr>
                <p:cNvPr id="21" name="Прямоугольник 20">
                  <a:extLst>
                    <a:ext uri="{FF2B5EF4-FFF2-40B4-BE49-F238E27FC236}">
                      <a16:creationId xmlns:a16="http://schemas.microsoft.com/office/drawing/2014/main" id="{1F408DF2-3CCC-D61A-1DD1-887861CAECE0}"/>
                    </a:ext>
                  </a:extLst>
                </p:cNvPr>
                <p:cNvSpPr/>
                <p:nvPr/>
              </p:nvSpPr>
              <p:spPr>
                <a:xfrm>
                  <a:off x="45759" y="2169202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</p:grpSp>
        </p:grp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24730685-BB08-93D5-EC4D-8248EE200D89}"/>
              </a:ext>
            </a:extLst>
          </p:cNvPr>
          <p:cNvGrpSpPr/>
          <p:nvPr/>
        </p:nvGrpSpPr>
        <p:grpSpPr>
          <a:xfrm>
            <a:off x="5809400" y="972449"/>
            <a:ext cx="6049129" cy="5777470"/>
            <a:chOff x="5809400" y="972449"/>
            <a:chExt cx="6049129" cy="5777470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C0ABF76A-F4BE-22F9-52D2-0A0F92924C37}"/>
                </a:ext>
              </a:extLst>
            </p:cNvPr>
            <p:cNvSpPr/>
            <p:nvPr/>
          </p:nvSpPr>
          <p:spPr>
            <a:xfrm>
              <a:off x="6190736" y="972449"/>
              <a:ext cx="5076774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2000" b="1" cap="none" spc="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УЧАСТНИКИ ПРОЦЕССА АТТЕСТАЦИИ</a:t>
              </a:r>
            </a:p>
          </p:txBody>
        </p:sp>
        <p:grpSp>
          <p:nvGrpSpPr>
            <p:cNvPr id="43" name="Группа 42">
              <a:extLst>
                <a:ext uri="{FF2B5EF4-FFF2-40B4-BE49-F238E27FC236}">
                  <a16:creationId xmlns:a16="http://schemas.microsoft.com/office/drawing/2014/main" id="{FE29C09E-C773-54D8-9823-C4063956B751}"/>
                </a:ext>
              </a:extLst>
            </p:cNvPr>
            <p:cNvGrpSpPr/>
            <p:nvPr/>
          </p:nvGrpSpPr>
          <p:grpSpPr>
            <a:xfrm>
              <a:off x="5809400" y="1297384"/>
              <a:ext cx="6049129" cy="5452535"/>
              <a:chOff x="5809400" y="1297384"/>
              <a:chExt cx="6049129" cy="5452535"/>
            </a:xfrm>
          </p:grpSpPr>
          <p:grpSp>
            <p:nvGrpSpPr>
              <p:cNvPr id="22" name="Группа 21">
                <a:extLst>
                  <a:ext uri="{FF2B5EF4-FFF2-40B4-BE49-F238E27FC236}">
                    <a16:creationId xmlns:a16="http://schemas.microsoft.com/office/drawing/2014/main" id="{4E3366F6-E9E2-6901-EED0-274117264E5D}"/>
                  </a:ext>
                </a:extLst>
              </p:cNvPr>
              <p:cNvGrpSpPr/>
              <p:nvPr/>
            </p:nvGrpSpPr>
            <p:grpSpPr>
              <a:xfrm>
                <a:off x="5809401" y="1297384"/>
                <a:ext cx="6049128" cy="4551866"/>
                <a:chOff x="745716" y="1545611"/>
                <a:chExt cx="5252699" cy="4551866"/>
              </a:xfrm>
            </p:grpSpPr>
            <p:sp>
              <p:nvSpPr>
                <p:cNvPr id="23" name="Прямоугольник 22">
                  <a:extLst>
                    <a:ext uri="{FF2B5EF4-FFF2-40B4-BE49-F238E27FC236}">
                      <a16:creationId xmlns:a16="http://schemas.microsoft.com/office/drawing/2014/main" id="{582C4485-2230-229E-BBC0-7C9827C50481}"/>
                    </a:ext>
                  </a:extLst>
                </p:cNvPr>
                <p:cNvSpPr/>
                <p:nvPr/>
              </p:nvSpPr>
              <p:spPr>
                <a:xfrm>
                  <a:off x="1430350" y="1787844"/>
                  <a:ext cx="4568065" cy="9072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ПЕДАГОГИЧЕСКИЙ РАБОТНИК</a:t>
                  </a:r>
                </a:p>
              </p:txBody>
            </p:sp>
            <p:sp>
              <p:nvSpPr>
                <p:cNvPr id="24" name="Прямоугольник 23">
                  <a:extLst>
                    <a:ext uri="{FF2B5EF4-FFF2-40B4-BE49-F238E27FC236}">
                      <a16:creationId xmlns:a16="http://schemas.microsoft.com/office/drawing/2014/main" id="{6F92CD83-F0C4-953D-471C-C820711015BA}"/>
                    </a:ext>
                  </a:extLst>
                </p:cNvPr>
                <p:cNvSpPr/>
                <p:nvPr/>
              </p:nvSpPr>
              <p:spPr>
                <a:xfrm>
                  <a:off x="808538" y="1545611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  <p:sp>
              <p:nvSpPr>
                <p:cNvPr id="2" name="Прямоугольник 1">
                  <a:extLst>
                    <a:ext uri="{FF2B5EF4-FFF2-40B4-BE49-F238E27FC236}">
                      <a16:creationId xmlns:a16="http://schemas.microsoft.com/office/drawing/2014/main" id="{42878B03-5239-7400-47CD-54B054F75725}"/>
                    </a:ext>
                  </a:extLst>
                </p:cNvPr>
                <p:cNvSpPr/>
                <p:nvPr/>
              </p:nvSpPr>
              <p:spPr>
                <a:xfrm>
                  <a:off x="1440031" y="4771817"/>
                  <a:ext cx="4557403" cy="9072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РАБОЧАЯ ГРУППА </a:t>
                  </a:r>
                </a:p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АТТЕСТАЦИОННОЙ КОМИССИИ</a:t>
                  </a:r>
                </a:p>
              </p:txBody>
            </p:sp>
            <p:sp>
              <p:nvSpPr>
                <p:cNvPr id="3" name="Прямоугольник 2">
                  <a:extLst>
                    <a:ext uri="{FF2B5EF4-FFF2-40B4-BE49-F238E27FC236}">
                      <a16:creationId xmlns:a16="http://schemas.microsoft.com/office/drawing/2014/main" id="{1A59C642-3809-F3D2-4823-532D27922A8A}"/>
                    </a:ext>
                  </a:extLst>
                </p:cNvPr>
                <p:cNvSpPr/>
                <p:nvPr/>
              </p:nvSpPr>
              <p:spPr>
                <a:xfrm>
                  <a:off x="745716" y="4527817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</p:grpSp>
          <p:grpSp>
            <p:nvGrpSpPr>
              <p:cNvPr id="25" name="Группа 24">
                <a:extLst>
                  <a:ext uri="{FF2B5EF4-FFF2-40B4-BE49-F238E27FC236}">
                    <a16:creationId xmlns:a16="http://schemas.microsoft.com/office/drawing/2014/main" id="{05D84BAA-EB3D-A002-85CE-5248BB296B14}"/>
                  </a:ext>
                </a:extLst>
              </p:cNvPr>
              <p:cNvGrpSpPr/>
              <p:nvPr/>
            </p:nvGrpSpPr>
            <p:grpSpPr>
              <a:xfrm>
                <a:off x="5954989" y="2349749"/>
                <a:ext cx="5902408" cy="1569660"/>
                <a:chOff x="968272" y="1351215"/>
                <a:chExt cx="5721541" cy="1569660"/>
              </a:xfrm>
            </p:grpSpPr>
            <p:sp>
              <p:nvSpPr>
                <p:cNvPr id="26" name="Прямоугольник 25">
                  <a:extLst>
                    <a:ext uri="{FF2B5EF4-FFF2-40B4-BE49-F238E27FC236}">
                      <a16:creationId xmlns:a16="http://schemas.microsoft.com/office/drawing/2014/main" id="{6E8718EE-EE5B-BF14-0317-2ADBA281CE43}"/>
                    </a:ext>
                  </a:extLst>
                </p:cNvPr>
                <p:cNvSpPr/>
                <p:nvPr/>
              </p:nvSpPr>
              <p:spPr>
                <a:xfrm>
                  <a:off x="1602229" y="1537799"/>
                  <a:ext cx="5087584" cy="9072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ОБРАЗОВАТЕЛЬНАЯ ОРГАНИЗАЦИЯ</a:t>
                  </a:r>
                </a:p>
              </p:txBody>
            </p:sp>
            <p:sp>
              <p:nvSpPr>
                <p:cNvPr id="27" name="Прямоугольник 26">
                  <a:extLst>
                    <a:ext uri="{FF2B5EF4-FFF2-40B4-BE49-F238E27FC236}">
                      <a16:creationId xmlns:a16="http://schemas.microsoft.com/office/drawing/2014/main" id="{EA154355-240E-73AD-1F86-32289905284D}"/>
                    </a:ext>
                  </a:extLst>
                </p:cNvPr>
                <p:cNvSpPr/>
                <p:nvPr/>
              </p:nvSpPr>
              <p:spPr>
                <a:xfrm>
                  <a:off x="968272" y="1351215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</p:grpSp>
          <p:grpSp>
            <p:nvGrpSpPr>
              <p:cNvPr id="28" name="Группа 27">
                <a:extLst>
                  <a:ext uri="{FF2B5EF4-FFF2-40B4-BE49-F238E27FC236}">
                    <a16:creationId xmlns:a16="http://schemas.microsoft.com/office/drawing/2014/main" id="{22F0D29A-063B-6D3E-8E06-CAEE16BA9F2E}"/>
                  </a:ext>
                </a:extLst>
              </p:cNvPr>
              <p:cNvGrpSpPr/>
              <p:nvPr/>
            </p:nvGrpSpPr>
            <p:grpSpPr>
              <a:xfrm>
                <a:off x="5809400" y="3328959"/>
                <a:ext cx="6047998" cy="1569660"/>
                <a:chOff x="745716" y="1058166"/>
                <a:chExt cx="5251718" cy="1569660"/>
              </a:xfrm>
            </p:grpSpPr>
            <p:sp>
              <p:nvSpPr>
                <p:cNvPr id="29" name="Прямоугольник 28">
                  <a:extLst>
                    <a:ext uri="{FF2B5EF4-FFF2-40B4-BE49-F238E27FC236}">
                      <a16:creationId xmlns:a16="http://schemas.microsoft.com/office/drawing/2014/main" id="{6CBC3FF5-05CA-48F4-81E3-0B4DF5F6EC47}"/>
                    </a:ext>
                  </a:extLst>
                </p:cNvPr>
                <p:cNvSpPr/>
                <p:nvPr/>
              </p:nvSpPr>
              <p:spPr>
                <a:xfrm>
                  <a:off x="1440030" y="1270931"/>
                  <a:ext cx="4557404" cy="90621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4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 </a:t>
                  </a:r>
                  <a:r>
                    <a:rPr lang="ru-RU" sz="16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УЧРЕЖДЕНИЯ ДОПОЛНИТЕЛЬНОГО</a:t>
                  </a:r>
                </a:p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6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ПРОФЕССИОНАЛЬНОГО ОБРАЗОВАНИЯ </a:t>
                  </a:r>
                </a:p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600" dirty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rPr>
                    <a:t>(</a:t>
                  </a:r>
                  <a:r>
                    <a:rPr kumimoji="0" lang="ru-RU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ГБОУ ДПО «ДОНРИРО», ГБУ ДПО «ДРИРПО»)</a:t>
                  </a:r>
                  <a:endParaRPr kumimoji="0" lang="ru-R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Прямоугольник 29">
                  <a:extLst>
                    <a:ext uri="{FF2B5EF4-FFF2-40B4-BE49-F238E27FC236}">
                      <a16:creationId xmlns:a16="http://schemas.microsoft.com/office/drawing/2014/main" id="{90385D77-284D-E64E-BCF2-0F0EDBBBD6D4}"/>
                    </a:ext>
                  </a:extLst>
                </p:cNvPr>
                <p:cNvSpPr/>
                <p:nvPr/>
              </p:nvSpPr>
              <p:spPr>
                <a:xfrm>
                  <a:off x="745716" y="1058166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</p:grpSp>
          <p:grpSp>
            <p:nvGrpSpPr>
              <p:cNvPr id="40" name="Группа 39">
                <a:extLst>
                  <a:ext uri="{FF2B5EF4-FFF2-40B4-BE49-F238E27FC236}">
                    <a16:creationId xmlns:a16="http://schemas.microsoft.com/office/drawing/2014/main" id="{A9B344EA-D0DC-301E-E921-4FF281A9A39B}"/>
                  </a:ext>
                </a:extLst>
              </p:cNvPr>
              <p:cNvGrpSpPr/>
              <p:nvPr/>
            </p:nvGrpSpPr>
            <p:grpSpPr>
              <a:xfrm>
                <a:off x="5809401" y="5180259"/>
                <a:ext cx="6049128" cy="1569660"/>
                <a:chOff x="744736" y="1621871"/>
                <a:chExt cx="5252698" cy="1569660"/>
              </a:xfrm>
            </p:grpSpPr>
            <p:sp>
              <p:nvSpPr>
                <p:cNvPr id="41" name="Прямоугольник 40">
                  <a:extLst>
                    <a:ext uri="{FF2B5EF4-FFF2-40B4-BE49-F238E27FC236}">
                      <a16:creationId xmlns:a16="http://schemas.microsoft.com/office/drawing/2014/main" id="{DBBA57B6-262E-74C1-42C0-CA1537806F60}"/>
                    </a:ext>
                  </a:extLst>
                </p:cNvPr>
                <p:cNvSpPr/>
                <p:nvPr/>
              </p:nvSpPr>
              <p:spPr>
                <a:xfrm>
                  <a:off x="1440031" y="1937437"/>
                  <a:ext cx="4557403" cy="107939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ОТДЕЛ ДОПОЛНИТЕЛЬНОГО ПРОФЕССИОНАЛЬНОГО ОБРАЗОВАНИЯ И АТТЕСТАЦИИ </a:t>
                  </a:r>
                </a:p>
                <a:p>
                  <a:pPr marR="0" lvl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rPr>
                    <a:t>МИНИСТЕРСТВА ОБРАЗОВАНИЯ И НАУКИ ДНР</a:t>
                  </a:r>
                </a:p>
              </p:txBody>
            </p:sp>
            <p:sp>
              <p:nvSpPr>
                <p:cNvPr id="42" name="Прямоугольник 41">
                  <a:extLst>
                    <a:ext uri="{FF2B5EF4-FFF2-40B4-BE49-F238E27FC236}">
                      <a16:creationId xmlns:a16="http://schemas.microsoft.com/office/drawing/2014/main" id="{14B26A36-9179-CE09-EB1D-37CBFCA5BFE1}"/>
                    </a:ext>
                  </a:extLst>
                </p:cNvPr>
                <p:cNvSpPr/>
                <p:nvPr/>
              </p:nvSpPr>
              <p:spPr>
                <a:xfrm>
                  <a:off x="744736" y="1621871"/>
                  <a:ext cx="1220561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marL="685800" indent="-685800" algn="ctr">
                    <a:buFont typeface="Wingdings" panose="05000000000000000000" pitchFamily="2" charset="2"/>
                    <a:buChar char="ü"/>
                  </a:pPr>
                  <a:r>
                    <a:rPr lang="ru-RU" sz="9600" b="0" cap="none" spc="0" dirty="0">
                      <a:ln w="0"/>
                      <a:solidFill>
                        <a:srgbClr val="4C75A3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</a:t>
                  </a:r>
                </a:p>
              </p:txBody>
            </p:sp>
          </p:grpSp>
        </p:grp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D246754-B111-63A8-18E5-E84940CB8950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21FFEC0B-8B4C-C9AF-8E6F-EFD40C70FF41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BD61D52E-62AD-7D0C-81B4-13EE1D7C4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2F461D-8727-4AB0-A4F6-F93941579547}"/>
              </a:ext>
            </a:extLst>
          </p:cNvPr>
          <p:cNvSpPr/>
          <p:nvPr/>
        </p:nvSpPr>
        <p:spPr>
          <a:xfrm>
            <a:off x="1017977" y="474148"/>
            <a:ext cx="937404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С 1 июля 2024 года стартует процесс аттестации в Донецкой народной Республике</a:t>
            </a:r>
          </a:p>
        </p:txBody>
      </p:sp>
    </p:spTree>
    <p:extLst>
      <p:ext uri="{BB962C8B-B14F-4D97-AF65-F5344CB8AC3E}">
        <p14:creationId xmlns:p14="http://schemas.microsoft.com/office/powerpoint/2010/main" val="3143835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5D81A1-A46E-9221-9133-185E5C417A72}"/>
              </a:ext>
            </a:extLst>
          </p:cNvPr>
          <p:cNvSpPr/>
          <p:nvPr/>
        </p:nvSpPr>
        <p:spPr>
          <a:xfrm>
            <a:off x="3774574" y="436508"/>
            <a:ext cx="38809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ПОДГОТОВИТЕЛЬНЫЙ ЭТАП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C8F0973-1C70-114D-60ED-8954C15F8BEE}"/>
              </a:ext>
            </a:extLst>
          </p:cNvPr>
          <p:cNvGrpSpPr/>
          <p:nvPr/>
        </p:nvGrpSpPr>
        <p:grpSpPr>
          <a:xfrm>
            <a:off x="97984" y="863486"/>
            <a:ext cx="11996033" cy="1428022"/>
            <a:chOff x="97984" y="907554"/>
            <a:chExt cx="11996033" cy="1428022"/>
          </a:xfrm>
        </p:grpSpPr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F664AED8-D0F0-9E67-66A4-6ED755D7FCF3}"/>
                </a:ext>
              </a:extLst>
            </p:cNvPr>
            <p:cNvSpPr/>
            <p:nvPr/>
          </p:nvSpPr>
          <p:spPr>
            <a:xfrm>
              <a:off x="97984" y="907554"/>
              <a:ext cx="2193524" cy="1428022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ДЕПАРТАМЕНТЫ, УПРАВЛЕНИЯ, ОТДЕЛЫ ОБРАЗОВАНИЯ ГОРОДСКИХ И МУНИЦИПАЛЬНЫХ ОКРУГОВ</a:t>
              </a:r>
            </a:p>
          </p:txBody>
        </p:sp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8A5B614C-6706-47E3-D632-6BAC293F1D19}"/>
                </a:ext>
              </a:extLst>
            </p:cNvPr>
            <p:cNvSpPr/>
            <p:nvPr/>
          </p:nvSpPr>
          <p:spPr>
            <a:xfrm>
              <a:off x="2291509" y="907554"/>
              <a:ext cx="9802508" cy="1428022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Приказом руководителя назначается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должностное лицо, ответственное за организацию и проведение аттестации педагогических работников городского/муниципального округа.</a:t>
              </a:r>
            </a:p>
            <a:p>
              <a:pPr marR="0" lvl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i="1" dirty="0">
                  <a:solidFill>
                    <a:schemeClr val="tx1"/>
                  </a:solidFill>
                  <a:latin typeface="Calibri"/>
                </a:rPr>
                <a:t>Ответственный за организацию и проведение аттестации:</a:t>
              </a:r>
            </a:p>
            <a:p>
              <a:pPr marL="174625" marR="0" lvl="0" indent="-17462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400" b="1" dirty="0">
                  <a:solidFill>
                    <a:schemeClr val="tx1"/>
                  </a:solidFill>
                  <a:latin typeface="Calibri"/>
                </a:rPr>
                <a:t>постоянно в</a:t>
              </a:r>
              <a:r>
                <a:rPr kumimoji="0" lang="ru-RU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заимодействует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с ответственными за организацию аттестации педагогических работников образовательных организаций и учреждениями дополнительного профессионального образования;</a:t>
              </a:r>
            </a:p>
            <a:p>
              <a:pPr marL="174625" marR="0" lvl="0" indent="-17462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формирует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 «Перспективный план» по прохождению аттестации;</a:t>
              </a:r>
            </a:p>
            <a:p>
              <a:pPr marL="174625" marR="0" lvl="0" indent="-174625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анализирует 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uLnTx/>
                  <a:uFillTx/>
                  <a:latin typeface="Calibri"/>
                  <a:ea typeface="+mn-ea"/>
                  <a:cs typeface="+mn-cs"/>
                </a:rPr>
                <a:t>план аттестации на текущий учебный год.</a:t>
              </a: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EA9A7E1-1C80-58E5-5358-CB8353069BD3}"/>
              </a:ext>
            </a:extLst>
          </p:cNvPr>
          <p:cNvGrpSpPr/>
          <p:nvPr/>
        </p:nvGrpSpPr>
        <p:grpSpPr>
          <a:xfrm>
            <a:off x="97984" y="2435623"/>
            <a:ext cx="12018067" cy="1428022"/>
            <a:chOff x="97984" y="907554"/>
            <a:chExt cx="12018067" cy="1428022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73F36D69-2528-196E-7A18-2EB9F390AF87}"/>
                </a:ext>
              </a:extLst>
            </p:cNvPr>
            <p:cNvSpPr/>
            <p:nvPr/>
          </p:nvSpPr>
          <p:spPr>
            <a:xfrm>
              <a:off x="97984" y="907554"/>
              <a:ext cx="2193524" cy="1428022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ОБРАЗОВАТЕЛЬНАЯ ОРГАНИЗАЦИЯ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6EC3544B-8486-BE20-3BC2-C1D8B06450C3}"/>
                </a:ext>
              </a:extLst>
            </p:cNvPr>
            <p:cNvSpPr/>
            <p:nvPr/>
          </p:nvSpPr>
          <p:spPr>
            <a:xfrm>
              <a:off x="2313544" y="907554"/>
              <a:ext cx="9802507" cy="1428022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Руководитель организации 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издает приказ о назначении ответственного за сопровождение аттестации педагогических работников.</a:t>
              </a: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</a:p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i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Ответственный за сопровождение аттестации: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67310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формирует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«Перспективный план» по прохождению аттестации;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анализирует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план аттестации на текущий учебный год. 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постоянно осуществляет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сбор информации о результатах профессиональной деятельности педагога в рамках внутренней системы оценки качества образования в соответствии с функционалом по занимаемой должности педагога.</a:t>
              </a:r>
              <a:endParaRPr lang="ru-RU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43D5821-381A-3484-5504-E8F678D2DB69}"/>
              </a:ext>
            </a:extLst>
          </p:cNvPr>
          <p:cNvGrpSpPr/>
          <p:nvPr/>
        </p:nvGrpSpPr>
        <p:grpSpPr>
          <a:xfrm>
            <a:off x="97984" y="3972704"/>
            <a:ext cx="11996033" cy="1260304"/>
            <a:chOff x="97984" y="1319075"/>
            <a:chExt cx="11996033" cy="1260304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91A20F56-9C32-46AB-6572-DA594535C52F}"/>
                </a:ext>
              </a:extLst>
            </p:cNvPr>
            <p:cNvSpPr/>
            <p:nvPr/>
          </p:nvSpPr>
          <p:spPr>
            <a:xfrm>
              <a:off x="97984" y="1319075"/>
              <a:ext cx="2193524" cy="1260304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УЧРЕЖДЕНИЯ ДОПОЛНИТЕЛЬНОГО</a:t>
              </a: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ПРОФЕССИОНАЛЬНОГО ОБРАЗОВАНИЯ </a:t>
              </a: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(ГБОУ ДПО «ДОНРИРО», ГБУ ДПО «ДРИРПО»)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31B53ADD-5C2A-865E-2547-8C44221FA0C7}"/>
                </a:ext>
              </a:extLst>
            </p:cNvPr>
            <p:cNvSpPr/>
            <p:nvPr/>
          </p:nvSpPr>
          <p:spPr>
            <a:xfrm>
              <a:off x="2291509" y="1319075"/>
              <a:ext cx="9802508" cy="1260304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Постоянно ведут 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организационно-методическое, информационно-консультационное сопровождение ответственных в городских и муниципальных округах, образовательных организациях и педагогических работников.</a:t>
              </a:r>
            </a:p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Организуют подготовку и обучение 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специалистов, привлекаемых к осуществлению всестороннего анализа профессиональной деятельности педагогических работников.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E9AEE7D-66D3-4120-79D8-A3DF78EFD885}"/>
              </a:ext>
            </a:extLst>
          </p:cNvPr>
          <p:cNvGrpSpPr/>
          <p:nvPr/>
        </p:nvGrpSpPr>
        <p:grpSpPr>
          <a:xfrm>
            <a:off x="97984" y="5369382"/>
            <a:ext cx="11996031" cy="1428022"/>
            <a:chOff x="97984" y="907554"/>
            <a:chExt cx="11996031" cy="1428022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9C10202B-7DC9-9744-524B-5F117618CC60}"/>
                </a:ext>
              </a:extLst>
            </p:cNvPr>
            <p:cNvSpPr/>
            <p:nvPr/>
          </p:nvSpPr>
          <p:spPr>
            <a:xfrm>
              <a:off x="97984" y="907554"/>
              <a:ext cx="2193524" cy="1428022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ПЕДАГОГИЧЕСКИЙ РАБОТНИК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163DBF78-F9A3-EDC9-2CC3-D04B720233DF}"/>
                </a:ext>
              </a:extLst>
            </p:cNvPr>
            <p:cNvSpPr/>
            <p:nvPr/>
          </p:nvSpPr>
          <p:spPr>
            <a:xfrm>
              <a:off x="2291508" y="907554"/>
              <a:ext cx="9802507" cy="1428022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До момента принятия решения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 подаче заявления на аттестацию:</a:t>
              </a:r>
            </a:p>
            <a:p>
              <a:pPr marL="176213" marR="1905" indent="-176213" algn="just"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и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зучает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нормативные правовые акты и инструктивно-методические документы по аттестации педагогических работников;</a:t>
              </a:r>
            </a:p>
            <a:p>
              <a:pPr marL="176213" marR="1905" indent="-176213" algn="just"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роводит самоанализ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результатов профессиональной деятельности;</a:t>
              </a:r>
            </a:p>
            <a:p>
              <a:pPr marL="176213" marR="1905" indent="-176213" algn="just"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опоставляет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результаты профессиональной деятельности с требованиями, предъявляемыми к установлению квалификационной категории в соответствии с пунктами 35, 36, 50, 51 Порядка аттестации;</a:t>
              </a:r>
            </a:p>
            <a:p>
              <a:pPr marL="176213" indent="-176213">
                <a:buFont typeface="Arial" panose="020B0604020202020204" pitchFamily="34" charset="0"/>
                <a:buChar char="•"/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бращается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за консультацией по применению Порядка аттестации к ответственному в образовательной организации или в 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учреждения дополнительного профессионального образования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(при необходимости).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6458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5D81A1-A46E-9221-9133-185E5C417A72}"/>
              </a:ext>
            </a:extLst>
          </p:cNvPr>
          <p:cNvSpPr/>
          <p:nvPr/>
        </p:nvSpPr>
        <p:spPr>
          <a:xfrm>
            <a:off x="4160676" y="436508"/>
            <a:ext cx="31088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ЗАЯВИТЕЛЬНЫЙ ЭТАП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532EFCB-7A4A-347C-075B-E42CA943BA5A}"/>
              </a:ext>
            </a:extLst>
          </p:cNvPr>
          <p:cNvSpPr/>
          <p:nvPr/>
        </p:nvSpPr>
        <p:spPr>
          <a:xfrm>
            <a:off x="9882251" y="280168"/>
            <a:ext cx="220066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latin typeface="+mn-lt"/>
              </a:rPr>
              <a:t>С 15 июля 2024 года</a:t>
            </a:r>
            <a:endParaRPr lang="ru-RU" b="1" cap="none" spc="0" dirty="0">
              <a:ln w="0"/>
              <a:latin typeface="+mn-lt"/>
            </a:endParaRP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5ABEE31B-A5DB-699A-8C67-4B5825D2B8C4}"/>
              </a:ext>
            </a:extLst>
          </p:cNvPr>
          <p:cNvGrpSpPr/>
          <p:nvPr/>
        </p:nvGrpSpPr>
        <p:grpSpPr>
          <a:xfrm>
            <a:off x="97984" y="881736"/>
            <a:ext cx="11996033" cy="1873659"/>
            <a:chOff x="97984" y="907553"/>
            <a:chExt cx="11996033" cy="1873659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7E0E70F7-5A63-9E73-296A-997D7F11B715}"/>
                </a:ext>
              </a:extLst>
            </p:cNvPr>
            <p:cNvSpPr/>
            <p:nvPr/>
          </p:nvSpPr>
          <p:spPr>
            <a:xfrm>
              <a:off x="97984" y="907554"/>
              <a:ext cx="2193524" cy="1873658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ОБРАЗОВАТЕЛЬНАЯ ОРГАНИЗАЦИЯ</a:t>
              </a: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B494E512-8525-CA66-953D-D43CC0FC7CB4}"/>
                </a:ext>
              </a:extLst>
            </p:cNvPr>
            <p:cNvSpPr/>
            <p:nvPr/>
          </p:nvSpPr>
          <p:spPr>
            <a:xfrm>
              <a:off x="2291509" y="907553"/>
              <a:ext cx="9802508" cy="1873659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Ответственный за сопровождение аттестации: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проверяет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заявление педагогического работника на аттестацию в целях установления квалификационной категории и </a:t>
              </a: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обеспечивает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полноту и правильность заполнения заявлений;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формирует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списки аттестуемых педагогических работников на бумажном и электронном носителях для рабочей группы аттестационной комиссии;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взаимодействует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с учреждениями дополнительного профессионального образования и педагогическими работниками по вопросам организации проведения экспертизы.</a:t>
              </a:r>
            </a:p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Руководитель образовательной организации </a:t>
              </a: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заверяет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подготовленные педагогическим работником результаты профессиональной деятельности.</a:t>
              </a: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572A03A0-3F38-8411-7FDF-971D3A4EA6BF}"/>
              </a:ext>
            </a:extLst>
          </p:cNvPr>
          <p:cNvGrpSpPr/>
          <p:nvPr/>
        </p:nvGrpSpPr>
        <p:grpSpPr>
          <a:xfrm>
            <a:off x="97983" y="3953206"/>
            <a:ext cx="11996033" cy="953750"/>
            <a:chOff x="97984" y="907553"/>
            <a:chExt cx="11996033" cy="953750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AA5DD226-14E0-5A70-F757-5F49A5666869}"/>
                </a:ext>
              </a:extLst>
            </p:cNvPr>
            <p:cNvSpPr/>
            <p:nvPr/>
          </p:nvSpPr>
          <p:spPr>
            <a:xfrm>
              <a:off x="97984" y="907554"/>
              <a:ext cx="2193524" cy="953749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ОТДЕЛ ДОПОЛНИТЕЛЬНОГО ПРОФЕССИОНАЛЬНОГО ОБРАЗОВАНИЯ И АТТЕСТАЦИИ МИНИСТЕРСТВА ОБРАЗОВАНИЯ И НАУКИ ДНР 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0C381D54-D8DE-46EC-CF09-FCA4D1DB6BCA}"/>
                </a:ext>
              </a:extLst>
            </p:cNvPr>
            <p:cNvSpPr/>
            <p:nvPr/>
          </p:nvSpPr>
          <p:spPr>
            <a:xfrm>
              <a:off x="2291509" y="907553"/>
              <a:ext cx="9802508" cy="953749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Принимает заявления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от аттестуемых 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начиная с 15 июля 2024 года.</a:t>
              </a: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EA7268DC-1E70-A45A-2085-16947529E099}"/>
              </a:ext>
            </a:extLst>
          </p:cNvPr>
          <p:cNvGrpSpPr/>
          <p:nvPr/>
        </p:nvGrpSpPr>
        <p:grpSpPr>
          <a:xfrm>
            <a:off x="89600" y="5058953"/>
            <a:ext cx="11995709" cy="1690091"/>
            <a:chOff x="97984" y="907554"/>
            <a:chExt cx="11995709" cy="1690091"/>
          </a:xfrm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C541E3A4-3B7E-AA79-B7A0-FD9C711670B1}"/>
                </a:ext>
              </a:extLst>
            </p:cNvPr>
            <p:cNvSpPr/>
            <p:nvPr/>
          </p:nvSpPr>
          <p:spPr>
            <a:xfrm>
              <a:off x="97984" y="907554"/>
              <a:ext cx="2193524" cy="1690090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РАБОЧАЯ ГРУППА АТТЕСТАЦИОННОЙ КОМИССИИ</a:t>
              </a: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57E409C5-57E6-2422-266F-2FD83B8518DF}"/>
                </a:ext>
              </a:extLst>
            </p:cNvPr>
            <p:cNvSpPr/>
            <p:nvPr/>
          </p:nvSpPr>
          <p:spPr>
            <a:xfrm>
              <a:off x="2291185" y="907554"/>
              <a:ext cx="9802508" cy="169009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Не более 30 дней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 момента отправки педагогом заявления в аттестационную комиссию:</a:t>
              </a:r>
            </a:p>
            <a:p>
              <a:pPr marL="176213" marR="1905" indent="-176213" algn="just"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проводит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техническую экспертизу заявления: </a:t>
              </a:r>
            </a:p>
            <a:p>
              <a:pPr marL="363538" marR="1905" indent="-187325" algn="just">
                <a:buFont typeface="Calibri" panose="020F0502020204030204" pitchFamily="34" charset="0"/>
                <a:buChar char="₋"/>
                <a:tabLst>
                  <a:tab pos="812800" algn="l"/>
                  <a:tab pos="962025" algn="l"/>
                </a:tabLst>
              </a:pP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проверяет сведения о предыдущей аттестации педагога, </a:t>
              </a:r>
            </a:p>
            <a:p>
              <a:pPr marL="363538" marR="1905" indent="-187325" algn="just">
                <a:buFont typeface="Calibri" panose="020F0502020204030204" pitchFamily="34" charset="0"/>
                <a:buChar char="₋"/>
                <a:tabLst>
                  <a:tab pos="812800" algn="l"/>
                  <a:tab pos="962025" algn="l"/>
                </a:tabLst>
              </a:pP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при наличии замечаний, возвращает заявление на доработку, </a:t>
              </a:r>
            </a:p>
            <a:p>
              <a:pPr marL="363538" marR="1905" indent="-187325" algn="just">
                <a:buFont typeface="Calibri" panose="020F0502020204030204" pitchFamily="34" charset="0"/>
                <a:buChar char="₋"/>
                <a:tabLst>
                  <a:tab pos="812800" algn="l"/>
                  <a:tab pos="962025" algn="l"/>
                </a:tabLst>
              </a:pP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определяет дату рассмотрения заявления в соответствии с графиком заседаний аттестационной комиссии (с учетом срока действия ранее установленной квалификационной категории);</a:t>
              </a:r>
            </a:p>
            <a:p>
              <a:pPr marL="176213" marR="1905" indent="-176213" algn="just">
                <a:buFont typeface="Arial" panose="020B0604020202020204" pitchFamily="34" charset="0"/>
                <a:buChar char="•"/>
                <a:tabLst>
                  <a:tab pos="812800" algn="l"/>
                  <a:tab pos="962025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рганизует и координирует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работу специалистов для осуществления всестороннего анализа профессиональной деятельности педагогических работников.</a:t>
              </a: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6FD21D7-8222-D871-BEC2-595DAD12DFFD}"/>
              </a:ext>
            </a:extLst>
          </p:cNvPr>
          <p:cNvGrpSpPr/>
          <p:nvPr/>
        </p:nvGrpSpPr>
        <p:grpSpPr>
          <a:xfrm>
            <a:off x="105695" y="2884103"/>
            <a:ext cx="11996033" cy="953750"/>
            <a:chOff x="97984" y="907553"/>
            <a:chExt cx="11996033" cy="95375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989E8902-CA27-341D-30AB-29B394A30240}"/>
                </a:ext>
              </a:extLst>
            </p:cNvPr>
            <p:cNvSpPr/>
            <p:nvPr/>
          </p:nvSpPr>
          <p:spPr>
            <a:xfrm>
              <a:off x="97984" y="907554"/>
              <a:ext cx="2193524" cy="953749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ПЕДАГОГИЧЕСКИЙ РАБОТНИК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DD361C8-D97D-19AF-4FF3-6D045FEFD1AA}"/>
                </a:ext>
              </a:extLst>
            </p:cNvPr>
            <p:cNvSpPr/>
            <p:nvPr/>
          </p:nvSpPr>
          <p:spPr>
            <a:xfrm>
              <a:off x="2291509" y="907553"/>
              <a:ext cx="9802508" cy="953749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Подает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заявление 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аттестационную комиссию Министерства образования и науки ДНР 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об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аттестации, в целях установления квалификационной категории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8690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5D81A1-A46E-9221-9133-185E5C417A72}"/>
              </a:ext>
            </a:extLst>
          </p:cNvPr>
          <p:cNvSpPr/>
          <p:nvPr/>
        </p:nvSpPr>
        <p:spPr>
          <a:xfrm>
            <a:off x="4357463" y="436508"/>
            <a:ext cx="27152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ЭКСПЕРТНЫЙ ЭТАП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5ABEE31B-A5DB-699A-8C67-4B5825D2B8C4}"/>
              </a:ext>
            </a:extLst>
          </p:cNvPr>
          <p:cNvGrpSpPr/>
          <p:nvPr/>
        </p:nvGrpSpPr>
        <p:grpSpPr>
          <a:xfrm>
            <a:off x="97984" y="881737"/>
            <a:ext cx="11996033" cy="1056246"/>
            <a:chOff x="97984" y="907554"/>
            <a:chExt cx="11996033" cy="1056246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7E0E70F7-5A63-9E73-296A-997D7F11B715}"/>
                </a:ext>
              </a:extLst>
            </p:cNvPr>
            <p:cNvSpPr/>
            <p:nvPr/>
          </p:nvSpPr>
          <p:spPr>
            <a:xfrm>
              <a:off x="97984" y="907554"/>
              <a:ext cx="2193524" cy="1056246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РАБОЧАЯ ГРУППА АТТЕСТАЦИОННОЙ КОМИССИИ</a:t>
              </a: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B494E512-8525-CA66-953D-D43CC0FC7CB4}"/>
                </a:ext>
              </a:extLst>
            </p:cNvPr>
            <p:cNvSpPr/>
            <p:nvPr/>
          </p:nvSpPr>
          <p:spPr>
            <a:xfrm>
              <a:off x="2291509" y="907554"/>
              <a:ext cx="9802508" cy="1056246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i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Специалисты-эксперты рабочей группы аттестационной комиссии 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осуществляют 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всесторонний анализ профессиональной деятельности педагогических работников в соответствии с Порядком проведения аттестации педагогических работников.</a:t>
              </a:r>
            </a:p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i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Рабочая группа аттестационной комиссии </a:t>
              </a: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существляет сопровождение процедуры аттестации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соответствии с Порядком проведения аттестации педагогических работников.</a:t>
              </a:r>
              <a:endParaRPr lang="ru-RU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EA7268DC-1E70-A45A-2085-16947529E099}"/>
              </a:ext>
            </a:extLst>
          </p:cNvPr>
          <p:cNvGrpSpPr/>
          <p:nvPr/>
        </p:nvGrpSpPr>
        <p:grpSpPr>
          <a:xfrm>
            <a:off x="105857" y="2671936"/>
            <a:ext cx="11995709" cy="2131795"/>
            <a:chOff x="97984" y="465850"/>
            <a:chExt cx="11995709" cy="2131795"/>
          </a:xfrm>
        </p:grpSpPr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C541E3A4-3B7E-AA79-B7A0-FD9C711670B1}"/>
                </a:ext>
              </a:extLst>
            </p:cNvPr>
            <p:cNvSpPr/>
            <p:nvPr/>
          </p:nvSpPr>
          <p:spPr>
            <a:xfrm>
              <a:off x="97984" y="465850"/>
              <a:ext cx="2193524" cy="2131794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РАБОЧАЯ ГРУППА АТТЕСТАЦИОННОЙ КОМИССИИ</a:t>
              </a: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57E409C5-57E6-2422-266F-2FD83B8518DF}"/>
                </a:ext>
              </a:extLst>
            </p:cNvPr>
            <p:cNvSpPr/>
            <p:nvPr/>
          </p:nvSpPr>
          <p:spPr>
            <a:xfrm>
              <a:off x="2291185" y="465851"/>
              <a:ext cx="9802508" cy="2131794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7800" marR="1905" indent="-177800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инимает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экспертные заключения об оценке уровня квалификации аттестуемых от специалистов не позднее, чем за пятнадцать дней до заседания аттестационных комиссий;</a:t>
              </a:r>
            </a:p>
            <a:p>
              <a:pPr marL="177800" marR="1905" indent="-177800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готовит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информационную справку по итогам проведения экспертиз для отдела дополнительного профессионального образования и аттестации Министерства образования и науки ДНР;</a:t>
              </a:r>
            </a:p>
            <a:p>
              <a:pPr marL="177800" marR="1905" indent="-177800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анализирует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рекомендации, указанные специалистами, обобщает их и выносит на решение аттестационных комиссий;</a:t>
              </a:r>
            </a:p>
            <a:p>
              <a:pPr marL="177800" marR="1905" indent="-177800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готовит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аттестационные материалы на педагогических работников к заседаниям аттестационных комиссий;</a:t>
              </a:r>
            </a:p>
            <a:p>
              <a:pPr marL="177800" marR="1905" indent="-177800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ф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ормирует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банк данных по аттестации педагогических работников в целях установления квалификационной категории;</a:t>
              </a:r>
            </a:p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i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день заседания аттестационной комиссии </a:t>
              </a: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и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нформирует о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принятом решении (об установлении или отказе в установлении квалификационной категории) ответственных за сопровождение аттестации, педагогических работников.</a:t>
              </a:r>
              <a:endParaRPr lang="ru-RU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6FD21D7-8222-D871-BEC2-595DAD12DFFD}"/>
              </a:ext>
            </a:extLst>
          </p:cNvPr>
          <p:cNvGrpSpPr/>
          <p:nvPr/>
        </p:nvGrpSpPr>
        <p:grpSpPr>
          <a:xfrm>
            <a:off x="108143" y="6049101"/>
            <a:ext cx="11996033" cy="716792"/>
            <a:chOff x="97984" y="907553"/>
            <a:chExt cx="11996033" cy="716792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989E8902-CA27-341D-30AB-29B394A30240}"/>
                </a:ext>
              </a:extLst>
            </p:cNvPr>
            <p:cNvSpPr/>
            <p:nvPr/>
          </p:nvSpPr>
          <p:spPr>
            <a:xfrm>
              <a:off x="97984" y="907554"/>
              <a:ext cx="2193524" cy="716791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ОБРАЗОВАТЕЛЬНАЯ ОРГАНИЗАЦИЯ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DD361C8-D97D-19AF-4FF3-6D045FEFD1AA}"/>
                </a:ext>
              </a:extLst>
            </p:cNvPr>
            <p:cNvSpPr/>
            <p:nvPr/>
          </p:nvSpPr>
          <p:spPr>
            <a:xfrm>
              <a:off x="2291509" y="907553"/>
              <a:ext cx="9802508" cy="716791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течении 3-х дней с момента публикации приказа 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об установлении квалификационной категории р</a:t>
              </a:r>
              <a:r>
                <a:rPr lang="ru-RU" sz="14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уководитель </a:t>
              </a:r>
              <a:r>
                <a:rPr lang="ru-RU" sz="14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образовательной организации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производит запись в трудовой книжке педагогического работника об установлении квалификационной категории.</a:t>
              </a:r>
              <a:endParaRPr lang="ru-RU" sz="1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535D315-B252-8299-B445-CB4E0B68E921}"/>
              </a:ext>
            </a:extLst>
          </p:cNvPr>
          <p:cNvSpPr/>
          <p:nvPr/>
        </p:nvSpPr>
        <p:spPr>
          <a:xfrm>
            <a:off x="4044467" y="2227652"/>
            <a:ext cx="35813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ЗАКЛЮЧИТЕЛЬНЫЙ ЭТАП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222D072C-8895-86BC-0500-2C1D93B0145C}"/>
              </a:ext>
            </a:extLst>
          </p:cNvPr>
          <p:cNvGrpSpPr/>
          <p:nvPr/>
        </p:nvGrpSpPr>
        <p:grpSpPr>
          <a:xfrm>
            <a:off x="97983" y="4947535"/>
            <a:ext cx="11996033" cy="907356"/>
            <a:chOff x="97984" y="907553"/>
            <a:chExt cx="11996033" cy="907356"/>
          </a:xfrm>
        </p:grpSpPr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EC5096C1-AA20-22B4-0835-BFEEB221F1A9}"/>
                </a:ext>
              </a:extLst>
            </p:cNvPr>
            <p:cNvSpPr/>
            <p:nvPr/>
          </p:nvSpPr>
          <p:spPr>
            <a:xfrm>
              <a:off x="97984" y="907554"/>
              <a:ext cx="2193524" cy="907355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ОТДЕЛ ДОПОЛНИТЕЛЬНОГО ПРОФЕССИОНАЛЬНОГО ОБРАЗОВАНИЯ И АТТЕСТАЦИИ МИНИСТЕРСТВА ОБРАЗОВАНИЯ И НАУКИ ДНР 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D20210E3-9523-39BC-D85D-621AA023AED2}"/>
                </a:ext>
              </a:extLst>
            </p:cNvPr>
            <p:cNvSpPr/>
            <p:nvPr/>
          </p:nvSpPr>
          <p:spPr>
            <a:xfrm>
              <a:off x="2291509" y="907553"/>
              <a:ext cx="9802508" cy="907355"/>
            </a:xfrm>
            <a:prstGeom prst="rect">
              <a:avLst/>
            </a:prstGeom>
            <a:solidFill>
              <a:srgbClr val="F0F4F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400" b="1" i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течение 10 рабочих дней с даты подписания распорядительного акта Министерства образования и науки ДНР </a:t>
              </a:r>
              <a:r>
                <a:rPr lang="ru-RU" sz="1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об установлении педагогическим работникам квалификационной категории размещает на официальном </a:t>
              </a:r>
              <a:r>
                <a:rPr lang="ru-RU" sz="14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сайте. </a:t>
              </a:r>
              <a:endParaRPr lang="ru-RU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9276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8" y="624396"/>
            <a:ext cx="4812261" cy="6218447"/>
          </a:xfrm>
          <a:prstGeom prst="homePlate">
            <a:avLst>
              <a:gd name="adj" fmla="val 30795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</a:t>
            </a:r>
          </a:p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прохождения аттестации в целях установления квалификационной категории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7852C6D-DD6B-5108-F115-202AC54229B7}"/>
              </a:ext>
            </a:extLst>
          </p:cNvPr>
          <p:cNvGrpSpPr/>
          <p:nvPr/>
        </p:nvGrpSpPr>
        <p:grpSpPr>
          <a:xfrm>
            <a:off x="3830548" y="391355"/>
            <a:ext cx="4259571" cy="1200329"/>
            <a:chOff x="4001026" y="391355"/>
            <a:chExt cx="4259571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24DB56-98D8-AE39-4FE5-636EC34BB275}"/>
                </a:ext>
              </a:extLst>
            </p:cNvPr>
            <p:cNvSpPr txBox="1"/>
            <p:nvPr/>
          </p:nvSpPr>
          <p:spPr>
            <a:xfrm>
              <a:off x="4001026" y="391355"/>
              <a:ext cx="652743" cy="1200329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7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1</a:t>
              </a:r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0CBA1964-A80A-24EB-C471-0FD49FFECE6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536759" y="651841"/>
              <a:ext cx="3723838" cy="402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cs typeface="Arial" panose="020B0604020202020204" pitchFamily="34" charset="0"/>
                </a:rPr>
                <a:t>Оценить свои возможности.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F024AB89-76CF-04F9-B746-D2CCA3BDE62D}"/>
              </a:ext>
            </a:extLst>
          </p:cNvPr>
          <p:cNvGrpSpPr/>
          <p:nvPr/>
        </p:nvGrpSpPr>
        <p:grpSpPr>
          <a:xfrm>
            <a:off x="4482376" y="1013644"/>
            <a:ext cx="7412573" cy="1725518"/>
            <a:chOff x="4482376" y="1167882"/>
            <a:chExt cx="7412573" cy="17255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9977D2-00DF-8C82-EEB6-BD321941749D}"/>
                </a:ext>
              </a:extLst>
            </p:cNvPr>
            <p:cNvSpPr txBox="1"/>
            <p:nvPr/>
          </p:nvSpPr>
          <p:spPr>
            <a:xfrm>
              <a:off x="4482376" y="1167882"/>
              <a:ext cx="652743" cy="1200329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7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2</a:t>
              </a:r>
            </a:p>
          </p:txBody>
        </p:sp>
        <p:sp>
          <p:nvSpPr>
            <p:cNvPr id="22" name="Объект 2">
              <a:extLst>
                <a:ext uri="{FF2B5EF4-FFF2-40B4-BE49-F238E27FC236}">
                  <a16:creationId xmlns:a16="http://schemas.microsoft.com/office/drawing/2014/main" id="{89F50107-EC8B-478F-7205-E6E670917B5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119621" y="1320840"/>
              <a:ext cx="6775328" cy="1572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cs typeface="Arial" panose="020B0604020202020204" pitchFamily="34" charset="0"/>
                </a:rPr>
                <a:t>Оформить</a:t>
              </a:r>
              <a:r>
                <a:rPr lang="ru-RU" sz="2000" dirty="0">
                  <a:cs typeface="Arial" panose="020B0604020202020204" pitchFamily="34" charset="0"/>
                </a:rPr>
                <a:t> результаты профессиональной деятельности, включая ссылки на подтверждающие документы, в соответствии с показателями, указанными в пунктах 35, 36 Порядка аттестации. </a:t>
              </a:r>
              <a:r>
                <a:rPr lang="ru-RU" sz="2000" b="1" dirty="0">
                  <a:cs typeface="Arial" panose="020B0604020202020204" pitchFamily="34" charset="0"/>
                </a:rPr>
                <a:t>Заверить </a:t>
              </a:r>
              <a:r>
                <a:rPr lang="ru-RU" sz="2000" dirty="0">
                  <a:cs typeface="Arial" panose="020B0604020202020204" pitchFamily="34" charset="0"/>
                </a:rPr>
                <a:t>документы подписью руководителя и печатью организации.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424DBBB-853B-1F8B-9634-51EA31D0F728}"/>
              </a:ext>
            </a:extLst>
          </p:cNvPr>
          <p:cNvGrpSpPr/>
          <p:nvPr/>
        </p:nvGrpSpPr>
        <p:grpSpPr>
          <a:xfrm>
            <a:off x="5119621" y="2838315"/>
            <a:ext cx="6775329" cy="1200329"/>
            <a:chOff x="5119621" y="2764024"/>
            <a:chExt cx="6775329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68BC0B-3B11-689B-847C-858282D3EBE6}"/>
                </a:ext>
              </a:extLst>
            </p:cNvPr>
            <p:cNvSpPr txBox="1"/>
            <p:nvPr/>
          </p:nvSpPr>
          <p:spPr>
            <a:xfrm>
              <a:off x="5119621" y="2764024"/>
              <a:ext cx="652743" cy="1200329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7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3</a:t>
              </a:r>
            </a:p>
          </p:txBody>
        </p:sp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57F5D1F9-8A37-D7F3-BF22-601A036FA2A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796366" y="2875343"/>
              <a:ext cx="6098584" cy="912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cs typeface="Arial" panose="020B0604020202020204" pitchFamily="34" charset="0"/>
                </a:rPr>
                <a:t>Разместить</a:t>
              </a:r>
              <a:r>
                <a:rPr lang="ru-RU" sz="2000" dirty="0">
                  <a:cs typeface="Arial" panose="020B0604020202020204" pitchFamily="34" charset="0"/>
                </a:rPr>
                <a:t> результаты профессиональной деятельности в форме электронного документа в личном облачном хранилище.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590A916C-847E-64B4-4084-B790FA1812F6}"/>
              </a:ext>
            </a:extLst>
          </p:cNvPr>
          <p:cNvGrpSpPr/>
          <p:nvPr/>
        </p:nvGrpSpPr>
        <p:grpSpPr>
          <a:xfrm>
            <a:off x="5989088" y="3898624"/>
            <a:ext cx="5855007" cy="2881323"/>
            <a:chOff x="5443257" y="3961520"/>
            <a:chExt cx="5855007" cy="28813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77993D-3584-D8B2-057B-771F3F298FAE}"/>
                </a:ext>
              </a:extLst>
            </p:cNvPr>
            <p:cNvSpPr txBox="1"/>
            <p:nvPr/>
          </p:nvSpPr>
          <p:spPr>
            <a:xfrm>
              <a:off x="5443257" y="3961520"/>
              <a:ext cx="652743" cy="1200329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7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4</a:t>
              </a:r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DB0F6DEC-D62B-25A4-FE67-6C2332E6AD7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096000" y="4075423"/>
              <a:ext cx="5202264" cy="2767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Оформить заявление на аттестацию 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целях установления квалификационной категории:</a:t>
              </a: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</a:pPr>
              <a:r>
                <a:rPr lang="ru-RU" sz="2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скачать</a:t>
              </a:r>
              <a:r>
                <a:rPr lang="ru-RU" sz="20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форму заявления на сайте Министерства образования и науки ДНР в разделе «Деятельность - Аттестация педагогических работников»;</a:t>
              </a: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</a:pPr>
              <a:r>
                <a:rPr lang="ru-RU" sz="2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разместить</a:t>
              </a:r>
              <a:r>
                <a:rPr lang="ru-RU" sz="20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в заявлении ссылку на облачное хранилище с результатами профессиональной деятельности.</a:t>
              </a:r>
              <a:endParaRPr lang="ru-RU" sz="2000" dirty="0"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6480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8" y="624396"/>
            <a:ext cx="4812261" cy="6218447"/>
          </a:xfrm>
          <a:prstGeom prst="homePlate">
            <a:avLst>
              <a:gd name="adj" fmla="val 30795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</a:t>
            </a:r>
          </a:p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прохождения аттестации в целях установления квалификационной категории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A7852C6D-DD6B-5108-F115-202AC54229B7}"/>
              </a:ext>
            </a:extLst>
          </p:cNvPr>
          <p:cNvGrpSpPr/>
          <p:nvPr/>
        </p:nvGrpSpPr>
        <p:grpSpPr>
          <a:xfrm>
            <a:off x="3861544" y="803986"/>
            <a:ext cx="8013547" cy="5250028"/>
            <a:chOff x="4001026" y="391355"/>
            <a:chExt cx="4259571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24DB56-98D8-AE39-4FE5-636EC34BB275}"/>
                </a:ext>
              </a:extLst>
            </p:cNvPr>
            <p:cNvSpPr txBox="1"/>
            <p:nvPr/>
          </p:nvSpPr>
          <p:spPr>
            <a:xfrm>
              <a:off x="4001026" y="391355"/>
              <a:ext cx="652743" cy="1200329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7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5</a:t>
              </a:r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0CBA1964-A80A-24EB-C471-0FD49FFECE6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362190" y="432992"/>
              <a:ext cx="3898407" cy="1130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1905" indent="0" algn="just">
                <a:lnSpc>
                  <a:spcPct val="100000"/>
                </a:lnSpc>
                <a:spcBef>
                  <a:spcPts val="0"/>
                </a:spcBef>
                <a:buNone/>
                <a:tabLst>
                  <a:tab pos="962660" algn="l"/>
                </a:tabLst>
              </a:pP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Передать заявление</a:t>
              </a:r>
              <a:r>
                <a:rPr lang="ru-RU" sz="2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аттестационную комиссию Министерства образования и науки ДНР удобным способом: </a:t>
              </a:r>
            </a:p>
            <a:p>
              <a:pPr marL="357188" marR="1905"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  <a:tabLst>
                  <a:tab pos="962660" algn="l"/>
                </a:tabLst>
              </a:pP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лично 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при посещении Министерства образования и науки ДНР по адресу: г. Донецк, улица Университетская, дом 83А, кабинет № 222, часы работы с понедельника по пятницу          с 9:00 до 18:00;</a:t>
              </a:r>
            </a:p>
            <a:p>
              <a:pPr marL="620713" marR="1905"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  <a:tabLst>
                  <a:tab pos="962660" algn="l"/>
                </a:tabLst>
              </a:pP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по почте письмом с уведомлением 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адрес аттестационной комиссии: улица Университетская,                  дом 83А, город Донецк, 83048, ДНР; </a:t>
              </a:r>
            </a:p>
            <a:p>
              <a:pPr marL="898525" marR="1905"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  <a:tabLst>
                  <a:tab pos="806450" algn="l"/>
                </a:tabLst>
              </a:pP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в форме электронного документа по электронной почте с уведомлением 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по адресу: atesta_gosusluga@mondnr.ru;</a:t>
              </a:r>
            </a:p>
            <a:p>
              <a:pPr marL="1162050" marR="1905"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  <a:tabLst>
                  <a:tab pos="962660" algn="l"/>
                </a:tabLst>
              </a:pP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 использованием федеральной государственной информационной системы «</a:t>
              </a: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Единый портал государственных и муниципальных услуг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» (при условии функционирования).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3494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8" y="624396"/>
            <a:ext cx="4812261" cy="6218447"/>
          </a:xfrm>
          <a:prstGeom prst="homePlate">
            <a:avLst>
              <a:gd name="adj" fmla="val 30795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</a:t>
            </a:r>
          </a:p>
          <a:p>
            <a:pPr marL="0" indent="0">
              <a:buNone/>
            </a:pP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прохождения аттестации в целях установления квалификационной категории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590A916C-847E-64B4-4084-B790FA1812F6}"/>
              </a:ext>
            </a:extLst>
          </p:cNvPr>
          <p:cNvGrpSpPr/>
          <p:nvPr/>
        </p:nvGrpSpPr>
        <p:grpSpPr>
          <a:xfrm>
            <a:off x="4334362" y="1308708"/>
            <a:ext cx="7643285" cy="2120292"/>
            <a:chOff x="5443257" y="3961520"/>
            <a:chExt cx="5855007" cy="193411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77993D-3584-D8B2-057B-771F3F298FAE}"/>
                </a:ext>
              </a:extLst>
            </p:cNvPr>
            <p:cNvSpPr txBox="1"/>
            <p:nvPr/>
          </p:nvSpPr>
          <p:spPr>
            <a:xfrm>
              <a:off x="5443257" y="3961520"/>
              <a:ext cx="500023" cy="1094932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7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6</a:t>
              </a:r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DB0F6DEC-D62B-25A4-FE67-6C2332E6AD7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953761" y="4075424"/>
              <a:ext cx="5344503" cy="1820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</a:t>
              </a: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олучает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уведомление аттестационной комиссии в течении </a:t>
              </a:r>
              <a:r>
                <a:rPr lang="ru-RU" sz="2000" b="1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тридцати дней </a:t>
              </a: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 даты подачи заявления по итогам технической экспертизы:</a:t>
              </a: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</a:pP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установлена дата рассмотрения заявления на заседании аттестационной комиссии;</a:t>
              </a: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</a:pPr>
              <a:r>
                <a:rPr lang="ru-RU" sz="20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отказано в предоставлении услуги аттестации.</a:t>
              </a:r>
              <a:endParaRPr lang="ru-RU" sz="2000" dirty="0"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25B97DA-61A5-05C9-B81F-944E24E21912}"/>
              </a:ext>
            </a:extLst>
          </p:cNvPr>
          <p:cNvGrpSpPr/>
          <p:nvPr/>
        </p:nvGrpSpPr>
        <p:grpSpPr>
          <a:xfrm>
            <a:off x="5129213" y="3928819"/>
            <a:ext cx="6848434" cy="1325197"/>
            <a:chOff x="5443257" y="3961520"/>
            <a:chExt cx="5855007" cy="120883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20DE99C-A4B9-EFF5-9908-9E4A8CE3B6E7}"/>
                </a:ext>
              </a:extLst>
            </p:cNvPr>
            <p:cNvSpPr txBox="1"/>
            <p:nvPr/>
          </p:nvSpPr>
          <p:spPr>
            <a:xfrm>
              <a:off x="5443257" y="3961520"/>
              <a:ext cx="622716" cy="1094932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72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7</a:t>
              </a:r>
            </a:p>
          </p:txBody>
        </p:sp>
        <p:sp>
          <p:nvSpPr>
            <p:cNvPr id="5" name="Объект 2">
              <a:extLst>
                <a:ext uri="{FF2B5EF4-FFF2-40B4-BE49-F238E27FC236}">
                  <a16:creationId xmlns:a16="http://schemas.microsoft.com/office/drawing/2014/main" id="{BB9DC65B-5A13-13BA-09FF-F6A1C5865E9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953761" y="4075424"/>
              <a:ext cx="5344503" cy="1094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Получает результат:</a:t>
              </a: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</a:pPr>
              <a:r>
                <a:rPr lang="ru-RU" sz="20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решение аттестационной комиссии;</a:t>
              </a: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ü"/>
              </a:pPr>
              <a:r>
                <a:rPr lang="ru-RU" sz="2000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приказ Министерства образования и науки ДНР.</a:t>
              </a:r>
              <a:endParaRPr lang="ru-RU" sz="2000" dirty="0"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8794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grpSp>
        <p:nvGrpSpPr>
          <p:cNvPr id="121" name="Группа 120">
            <a:extLst>
              <a:ext uri="{FF2B5EF4-FFF2-40B4-BE49-F238E27FC236}">
                <a16:creationId xmlns:a16="http://schemas.microsoft.com/office/drawing/2014/main" id="{A0B6C7A1-2C25-2A13-B93E-0CA094BA6342}"/>
              </a:ext>
            </a:extLst>
          </p:cNvPr>
          <p:cNvGrpSpPr/>
          <p:nvPr/>
        </p:nvGrpSpPr>
        <p:grpSpPr>
          <a:xfrm>
            <a:off x="39465" y="504906"/>
            <a:ext cx="8871872" cy="6292172"/>
            <a:chOff x="39465" y="504906"/>
            <a:chExt cx="8871872" cy="6292172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758400EB-1CEE-7370-0BD2-01042561597F}"/>
                </a:ext>
              </a:extLst>
            </p:cNvPr>
            <p:cNvSpPr/>
            <p:nvPr/>
          </p:nvSpPr>
          <p:spPr>
            <a:xfrm>
              <a:off x="1487565" y="504906"/>
              <a:ext cx="4930716" cy="522072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</a:rPr>
                <a:t>Действующая </a:t>
              </a:r>
              <a:r>
                <a:rPr lang="ru-RU" sz="1600" b="1" u="sng" dirty="0">
                  <a:solidFill>
                    <a:schemeClr val="tx1"/>
                  </a:solidFill>
                </a:rPr>
                <a:t>первая квалификационная категория</a:t>
              </a:r>
            </a:p>
            <a:p>
              <a:pPr algn="ctr"/>
              <a:r>
                <a:rPr lang="ru-RU" sz="1600" dirty="0">
                  <a:solidFill>
                    <a:schemeClr val="tx1"/>
                  </a:solidFill>
                </a:rPr>
                <a:t>(на момент подачи заявления)</a:t>
              </a:r>
            </a:p>
          </p:txBody>
        </p:sp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E11C205E-8CAC-DF76-D5E8-B34A5D2F147A}"/>
                </a:ext>
              </a:extLst>
            </p:cNvPr>
            <p:cNvSpPr/>
            <p:nvPr/>
          </p:nvSpPr>
          <p:spPr>
            <a:xfrm>
              <a:off x="1859983" y="1324503"/>
              <a:ext cx="4168800" cy="528190"/>
            </a:xfrm>
            <a:prstGeom prst="roundRect">
              <a:avLst/>
            </a:prstGeom>
            <a:solidFill>
              <a:srgbClr val="F0F4FA"/>
            </a:solidFill>
            <a:ln>
              <a:solidFill>
                <a:schemeClr val="accent1">
                  <a:shade val="15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</a:rPr>
                <a:t>Подать заявление</a:t>
              </a:r>
              <a:endParaRPr lang="ru-RU" sz="1600" dirty="0">
                <a:solidFill>
                  <a:schemeClr val="tx1"/>
                </a:solidFill>
              </a:endParaRPr>
            </a:p>
          </p:txBody>
        </p:sp>
        <p:grpSp>
          <p:nvGrpSpPr>
            <p:cNvPr id="85" name="Группа 84">
              <a:extLst>
                <a:ext uri="{FF2B5EF4-FFF2-40B4-BE49-F238E27FC236}">
                  <a16:creationId xmlns:a16="http://schemas.microsoft.com/office/drawing/2014/main" id="{87FA25DF-5F7C-5CE3-78B3-941DB6FBBD5A}"/>
                </a:ext>
              </a:extLst>
            </p:cNvPr>
            <p:cNvGrpSpPr/>
            <p:nvPr/>
          </p:nvGrpSpPr>
          <p:grpSpPr>
            <a:xfrm>
              <a:off x="39465" y="2298963"/>
              <a:ext cx="2974100" cy="2788838"/>
              <a:chOff x="1208064" y="2314743"/>
              <a:chExt cx="2974100" cy="2788838"/>
            </a:xfrm>
          </p:grpSpPr>
          <p:sp>
            <p:nvSpPr>
              <p:cNvPr id="12" name="Прямоугольник: скругленные углы 11">
                <a:extLst>
                  <a:ext uri="{FF2B5EF4-FFF2-40B4-BE49-F238E27FC236}">
                    <a16:creationId xmlns:a16="http://schemas.microsoft.com/office/drawing/2014/main" id="{EE360EB5-DF04-A22F-1FB5-8F36C4298727}"/>
                  </a:ext>
                </a:extLst>
              </p:cNvPr>
              <p:cNvSpPr/>
              <p:nvPr/>
            </p:nvSpPr>
            <p:spPr>
              <a:xfrm>
                <a:off x="1208064" y="2314743"/>
                <a:ext cx="2974100" cy="640493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solidFill>
                      <a:schemeClr val="tx1"/>
                    </a:solidFill>
                  </a:rPr>
                  <a:t>на первую</a:t>
                </a:r>
              </a:p>
              <a:p>
                <a:pPr algn="ctr"/>
                <a:r>
                  <a:rPr lang="ru-RU" sz="1600" b="1" dirty="0">
                    <a:solidFill>
                      <a:schemeClr val="tx1"/>
                    </a:solidFill>
                  </a:rPr>
                  <a:t>квалификационную категорию</a:t>
                </a:r>
                <a:endParaRPr lang="ru-RU" sz="16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7" name="Группа 36">
                <a:extLst>
                  <a:ext uri="{FF2B5EF4-FFF2-40B4-BE49-F238E27FC236}">
                    <a16:creationId xmlns:a16="http://schemas.microsoft.com/office/drawing/2014/main" id="{DAAF22BF-449C-B753-0751-7BC51D2A0DBE}"/>
                  </a:ext>
                </a:extLst>
              </p:cNvPr>
              <p:cNvGrpSpPr/>
              <p:nvPr/>
            </p:nvGrpSpPr>
            <p:grpSpPr>
              <a:xfrm>
                <a:off x="1272232" y="2954412"/>
                <a:ext cx="2750088" cy="2149169"/>
                <a:chOff x="-134662" y="3916264"/>
                <a:chExt cx="2750088" cy="2149169"/>
              </a:xfrm>
            </p:grpSpPr>
            <p:sp>
              <p:nvSpPr>
                <p:cNvPr id="15" name="Прямоугольник: скругленные углы 14">
                  <a:extLst>
                    <a:ext uri="{FF2B5EF4-FFF2-40B4-BE49-F238E27FC236}">
                      <a16:creationId xmlns:a16="http://schemas.microsoft.com/office/drawing/2014/main" id="{2FBBA2DD-AAC1-EBFA-F64C-E395CF09A681}"/>
                    </a:ext>
                  </a:extLst>
                </p:cNvPr>
                <p:cNvSpPr/>
                <p:nvPr/>
              </p:nvSpPr>
              <p:spPr>
                <a:xfrm>
                  <a:off x="120193" y="4124545"/>
                  <a:ext cx="2494800" cy="3600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shade val="15000"/>
                    </a:schemeClr>
                  </a:solidFill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i="1" dirty="0">
                      <a:solidFill>
                        <a:schemeClr val="tx1"/>
                      </a:solidFill>
                    </a:rPr>
                    <a:t>Результаты профессиональной деятельности</a:t>
                  </a:r>
                </a:p>
              </p:txBody>
            </p:sp>
            <p:sp>
              <p:nvSpPr>
                <p:cNvPr id="16" name="Прямоугольник: скругленные углы 15">
                  <a:extLst>
                    <a:ext uri="{FF2B5EF4-FFF2-40B4-BE49-F238E27FC236}">
                      <a16:creationId xmlns:a16="http://schemas.microsoft.com/office/drawing/2014/main" id="{B2E04AAE-B9A8-B0AA-DE7A-5B2ADF4AC9A8}"/>
                    </a:ext>
                  </a:extLst>
                </p:cNvPr>
                <p:cNvSpPr/>
                <p:nvPr/>
              </p:nvSpPr>
              <p:spPr>
                <a:xfrm>
                  <a:off x="120194" y="4596024"/>
                  <a:ext cx="2495232" cy="53104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shade val="15000"/>
                    </a:schemeClr>
                  </a:solidFill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i="1" dirty="0">
                      <a:solidFill>
                        <a:schemeClr val="tx1"/>
                      </a:solidFill>
                    </a:rPr>
                    <a:t>Документ, подтверждающий установление квалификационной категории</a:t>
                  </a:r>
                </a:p>
              </p:txBody>
            </p:sp>
            <p:sp>
              <p:nvSpPr>
                <p:cNvPr id="17" name="Прямоугольник: скругленные углы 16">
                  <a:extLst>
                    <a:ext uri="{FF2B5EF4-FFF2-40B4-BE49-F238E27FC236}">
                      <a16:creationId xmlns:a16="http://schemas.microsoft.com/office/drawing/2014/main" id="{C54B7677-88AB-5594-9932-D980119DBE13}"/>
                    </a:ext>
                  </a:extLst>
                </p:cNvPr>
                <p:cNvSpPr/>
                <p:nvPr/>
              </p:nvSpPr>
              <p:spPr>
                <a:xfrm>
                  <a:off x="120187" y="5233955"/>
                  <a:ext cx="2494800" cy="3600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shade val="15000"/>
                    </a:schemeClr>
                  </a:solidFill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i="1" dirty="0">
                      <a:solidFill>
                        <a:schemeClr val="tx1"/>
                      </a:solidFill>
                    </a:rPr>
                    <a:t>Справка-подтверждение </a:t>
                  </a:r>
                </a:p>
                <a:p>
                  <a:pPr algn="ctr"/>
                  <a:r>
                    <a:rPr lang="ru-RU" sz="1200" i="1" dirty="0">
                      <a:solidFill>
                        <a:schemeClr val="tx1"/>
                      </a:solidFill>
                    </a:rPr>
                    <a:t>образовательной организации</a:t>
                  </a:r>
                  <a:endParaRPr lang="ru-RU" sz="1400" i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Прямоугольник: скругленные углы 17">
                  <a:extLst>
                    <a:ext uri="{FF2B5EF4-FFF2-40B4-BE49-F238E27FC236}">
                      <a16:creationId xmlns:a16="http://schemas.microsoft.com/office/drawing/2014/main" id="{302D6A18-A0C9-B0C2-7EE3-9BE3D211E911}"/>
                    </a:ext>
                  </a:extLst>
                </p:cNvPr>
                <p:cNvSpPr/>
                <p:nvPr/>
              </p:nvSpPr>
              <p:spPr>
                <a:xfrm>
                  <a:off x="120183" y="5705433"/>
                  <a:ext cx="2494800" cy="36000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accent1">
                      <a:shade val="15000"/>
                    </a:schemeClr>
                  </a:solidFill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i="1" dirty="0">
                      <a:solidFill>
                        <a:schemeClr val="tx1"/>
                      </a:solidFill>
                    </a:rPr>
                    <a:t>Согласие на обработку персональных данных</a:t>
                  </a:r>
                </a:p>
              </p:txBody>
            </p:sp>
            <p:grpSp>
              <p:nvGrpSpPr>
                <p:cNvPr id="36" name="Группа 35">
                  <a:extLst>
                    <a:ext uri="{FF2B5EF4-FFF2-40B4-BE49-F238E27FC236}">
                      <a16:creationId xmlns:a16="http://schemas.microsoft.com/office/drawing/2014/main" id="{E521D6AF-972F-74AE-AD8A-88080C9A615C}"/>
                    </a:ext>
                  </a:extLst>
                </p:cNvPr>
                <p:cNvGrpSpPr/>
                <p:nvPr/>
              </p:nvGrpSpPr>
              <p:grpSpPr>
                <a:xfrm>
                  <a:off x="-134662" y="3916264"/>
                  <a:ext cx="269324" cy="1978441"/>
                  <a:chOff x="-139485" y="4338688"/>
                  <a:chExt cx="269324" cy="1978441"/>
                </a:xfrm>
              </p:grpSpPr>
              <p:cxnSp>
                <p:nvCxnSpPr>
                  <p:cNvPr id="20" name="Прямая соединительная линия 19">
                    <a:extLst>
                      <a:ext uri="{FF2B5EF4-FFF2-40B4-BE49-F238E27FC236}">
                        <a16:creationId xmlns:a16="http://schemas.microsoft.com/office/drawing/2014/main" id="{AA256ECC-26FE-F4B6-B63A-EA8CC993E6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23986" y="4338688"/>
                    <a:ext cx="0" cy="1970244"/>
                  </a:xfrm>
                  <a:prstGeom prst="line">
                    <a:avLst/>
                  </a:prstGeom>
                  <a:ln w="25400">
                    <a:solidFill>
                      <a:srgbClr val="38567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Прямая со стрелкой 31">
                    <a:extLst>
                      <a:ext uri="{FF2B5EF4-FFF2-40B4-BE49-F238E27FC236}">
                        <a16:creationId xmlns:a16="http://schemas.microsoft.com/office/drawing/2014/main" id="{882B9150-F85B-2D16-F6A4-3B451E422A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39485" y="6317129"/>
                    <a:ext cx="259678" cy="0"/>
                  </a:xfrm>
                  <a:prstGeom prst="straightConnector1">
                    <a:avLst/>
                  </a:prstGeom>
                  <a:ln w="25400">
                    <a:solidFill>
                      <a:schemeClr val="accent1">
                        <a:lumMod val="5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Прямая со стрелкой 32">
                    <a:extLst>
                      <a:ext uri="{FF2B5EF4-FFF2-40B4-BE49-F238E27FC236}">
                        <a16:creationId xmlns:a16="http://schemas.microsoft.com/office/drawing/2014/main" id="{10E056F4-8C69-1899-E804-CE474315F9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29839" y="5818161"/>
                    <a:ext cx="259678" cy="0"/>
                  </a:xfrm>
                  <a:prstGeom prst="straightConnector1">
                    <a:avLst/>
                  </a:prstGeom>
                  <a:ln w="25400">
                    <a:solidFill>
                      <a:schemeClr val="accent1">
                        <a:lumMod val="5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Прямая со стрелкой 33">
                    <a:extLst>
                      <a:ext uri="{FF2B5EF4-FFF2-40B4-BE49-F238E27FC236}">
                        <a16:creationId xmlns:a16="http://schemas.microsoft.com/office/drawing/2014/main" id="{7F2B43C8-4DFD-C97E-A1B1-7D17E7F13CC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29839" y="5267455"/>
                    <a:ext cx="259678" cy="0"/>
                  </a:xfrm>
                  <a:prstGeom prst="straightConnector1">
                    <a:avLst/>
                  </a:prstGeom>
                  <a:ln w="25400">
                    <a:solidFill>
                      <a:schemeClr val="accent1">
                        <a:lumMod val="5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 стрелкой 34">
                    <a:extLst>
                      <a:ext uri="{FF2B5EF4-FFF2-40B4-BE49-F238E27FC236}">
                        <a16:creationId xmlns:a16="http://schemas.microsoft.com/office/drawing/2014/main" id="{62790812-D443-905F-C3D6-A73239E02E2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-129839" y="4716071"/>
                    <a:ext cx="259678" cy="0"/>
                  </a:xfrm>
                  <a:prstGeom prst="straightConnector1">
                    <a:avLst/>
                  </a:prstGeom>
                  <a:ln w="25400">
                    <a:solidFill>
                      <a:schemeClr val="accent1">
                        <a:lumMod val="5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54" name="Прямая со стрелкой 53">
              <a:extLst>
                <a:ext uri="{FF2B5EF4-FFF2-40B4-BE49-F238E27FC236}">
                  <a16:creationId xmlns:a16="http://schemas.microsoft.com/office/drawing/2014/main" id="{996E544E-71E0-D0A7-34D1-14DDFB07E0B9}"/>
                </a:ext>
              </a:extLst>
            </p:cNvPr>
            <p:cNvCxnSpPr>
              <a:cxnSpLocks/>
            </p:cNvCxnSpPr>
            <p:nvPr/>
          </p:nvCxnSpPr>
          <p:spPr>
            <a:xfrm>
              <a:off x="3952923" y="1041633"/>
              <a:ext cx="0" cy="314181"/>
            </a:xfrm>
            <a:prstGeom prst="straightConnector1">
              <a:avLst/>
            </a:prstGeom>
            <a:ln w="254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>
              <a:extLst>
                <a:ext uri="{FF2B5EF4-FFF2-40B4-BE49-F238E27FC236}">
                  <a16:creationId xmlns:a16="http://schemas.microsoft.com/office/drawing/2014/main" id="{88310336-50AB-E706-BC25-B14C458B96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46897" y="1900045"/>
              <a:ext cx="1697486" cy="410017"/>
            </a:xfrm>
            <a:prstGeom prst="straightConnector1">
              <a:avLst/>
            </a:prstGeom>
            <a:ln w="254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" name="Группа 106">
              <a:extLst>
                <a:ext uri="{FF2B5EF4-FFF2-40B4-BE49-F238E27FC236}">
                  <a16:creationId xmlns:a16="http://schemas.microsoft.com/office/drawing/2014/main" id="{64B46B71-D916-AC23-F7CB-F65B6BDCCC2C}"/>
                </a:ext>
              </a:extLst>
            </p:cNvPr>
            <p:cNvGrpSpPr/>
            <p:nvPr/>
          </p:nvGrpSpPr>
          <p:grpSpPr>
            <a:xfrm>
              <a:off x="3023898" y="2300313"/>
              <a:ext cx="5887439" cy="4496765"/>
              <a:chOff x="3120150" y="2444691"/>
              <a:chExt cx="5887439" cy="4496765"/>
            </a:xfrm>
          </p:grpSpPr>
          <p:sp>
            <p:nvSpPr>
              <p:cNvPr id="10" name="Прямоугольник: скругленные углы 9">
                <a:extLst>
                  <a:ext uri="{FF2B5EF4-FFF2-40B4-BE49-F238E27FC236}">
                    <a16:creationId xmlns:a16="http://schemas.microsoft.com/office/drawing/2014/main" id="{399031E6-A621-A70F-E8AB-6FD3BE73595A}"/>
                  </a:ext>
                </a:extLst>
              </p:cNvPr>
              <p:cNvSpPr/>
              <p:nvPr/>
            </p:nvSpPr>
            <p:spPr>
              <a:xfrm>
                <a:off x="4303712" y="2444691"/>
                <a:ext cx="3600000" cy="640492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solidFill>
                      <a:schemeClr val="tx1"/>
                    </a:solidFill>
                  </a:rPr>
                  <a:t>на высшую</a:t>
                </a:r>
              </a:p>
              <a:p>
                <a:pPr algn="ctr"/>
                <a:r>
                  <a:rPr lang="ru-RU" sz="1600" b="1" dirty="0">
                    <a:solidFill>
                      <a:schemeClr val="tx1"/>
                    </a:solidFill>
                  </a:rPr>
                  <a:t>квалификационную категорию</a:t>
                </a:r>
                <a:endParaRPr lang="ru-RU" sz="160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2" name="Группа 71">
                <a:extLst>
                  <a:ext uri="{FF2B5EF4-FFF2-40B4-BE49-F238E27FC236}">
                    <a16:creationId xmlns:a16="http://schemas.microsoft.com/office/drawing/2014/main" id="{49B27F6F-A97E-C0FA-461A-6BC71E5C7F26}"/>
                  </a:ext>
                </a:extLst>
              </p:cNvPr>
              <p:cNvGrpSpPr/>
              <p:nvPr/>
            </p:nvGrpSpPr>
            <p:grpSpPr>
              <a:xfrm>
                <a:off x="6126023" y="3438311"/>
                <a:ext cx="2881566" cy="3503145"/>
                <a:chOff x="8853626" y="3168792"/>
                <a:chExt cx="2881566" cy="3503145"/>
              </a:xfrm>
            </p:grpSpPr>
            <p:sp>
              <p:nvSpPr>
                <p:cNvPr id="14" name="Прямоугольник: скругленные углы 13">
                  <a:extLst>
                    <a:ext uri="{FF2B5EF4-FFF2-40B4-BE49-F238E27FC236}">
                      <a16:creationId xmlns:a16="http://schemas.microsoft.com/office/drawing/2014/main" id="{B8675D48-027A-418D-C9B4-B58EF74D9842}"/>
                    </a:ext>
                  </a:extLst>
                </p:cNvPr>
                <p:cNvSpPr/>
                <p:nvPr/>
              </p:nvSpPr>
              <p:spPr>
                <a:xfrm>
                  <a:off x="8853626" y="3168792"/>
                  <a:ext cx="2881566" cy="561517"/>
                </a:xfrm>
                <a:prstGeom prst="round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dirty="0">
                      <a:solidFill>
                        <a:schemeClr val="tx1"/>
                      </a:solidFill>
                    </a:rPr>
                    <a:t>Без проведение всестороннего анализа профессиональной деятельности</a:t>
                  </a:r>
                </a:p>
              </p:txBody>
            </p:sp>
            <p:grpSp>
              <p:nvGrpSpPr>
                <p:cNvPr id="60" name="Группа 59">
                  <a:extLst>
                    <a:ext uri="{FF2B5EF4-FFF2-40B4-BE49-F238E27FC236}">
                      <a16:creationId xmlns:a16="http://schemas.microsoft.com/office/drawing/2014/main" id="{32806D21-73C0-382F-0E99-8E79D7883FDF}"/>
                    </a:ext>
                  </a:extLst>
                </p:cNvPr>
                <p:cNvGrpSpPr/>
                <p:nvPr/>
              </p:nvGrpSpPr>
              <p:grpSpPr>
                <a:xfrm>
                  <a:off x="8929921" y="3727276"/>
                  <a:ext cx="2749655" cy="2944661"/>
                  <a:chOff x="8929921" y="3727276"/>
                  <a:chExt cx="2749655" cy="2944661"/>
                </a:xfrm>
              </p:grpSpPr>
              <p:grpSp>
                <p:nvGrpSpPr>
                  <p:cNvPr id="53" name="Группа 52">
                    <a:extLst>
                      <a:ext uri="{FF2B5EF4-FFF2-40B4-BE49-F238E27FC236}">
                        <a16:creationId xmlns:a16="http://schemas.microsoft.com/office/drawing/2014/main" id="{43437A44-1B28-EB5C-1B5B-34A3A4DB5201}"/>
                      </a:ext>
                    </a:extLst>
                  </p:cNvPr>
                  <p:cNvGrpSpPr/>
                  <p:nvPr/>
                </p:nvGrpSpPr>
                <p:grpSpPr>
                  <a:xfrm>
                    <a:off x="8929921" y="3727276"/>
                    <a:ext cx="2749655" cy="2944661"/>
                    <a:chOff x="3797869" y="3963413"/>
                    <a:chExt cx="2749655" cy="2944661"/>
                  </a:xfrm>
                </p:grpSpPr>
                <p:grpSp>
                  <p:nvGrpSpPr>
                    <p:cNvPr id="39" name="Группа 38">
                      <a:extLst>
                        <a:ext uri="{FF2B5EF4-FFF2-40B4-BE49-F238E27FC236}">
                          <a16:creationId xmlns:a16="http://schemas.microsoft.com/office/drawing/2014/main" id="{860D0CBE-AF98-C9EE-86F4-05BA3DD5E1C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97869" y="3963413"/>
                      <a:ext cx="2749655" cy="2944661"/>
                      <a:chOff x="-134662" y="3249108"/>
                      <a:chExt cx="2749655" cy="2944661"/>
                    </a:xfrm>
                  </p:grpSpPr>
                  <p:sp>
                    <p:nvSpPr>
                      <p:cNvPr id="40" name="Прямоугольник: скругленные углы 39">
                        <a:extLst>
                          <a:ext uri="{FF2B5EF4-FFF2-40B4-BE49-F238E27FC236}">
                            <a16:creationId xmlns:a16="http://schemas.microsoft.com/office/drawing/2014/main" id="{5BDF6941-1E5D-6232-3093-0FC75DC0B5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0193" y="4252882"/>
                        <a:ext cx="2494800" cy="360000"/>
                      </a:xfrm>
                      <a:prstGeom prst="round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>
                            <a:shade val="15000"/>
                          </a:schemeClr>
                        </a:solidFill>
                      </a:ln>
                      <a:effectLst>
                        <a:outerShdw blurRad="149987" dist="250190" dir="8460000" algn="ctr">
                          <a:srgbClr val="000000">
                            <a:alpha val="28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contrasting" dir="t">
                          <a:rot lat="0" lon="0" rev="1500000"/>
                        </a:lightRig>
                      </a:scene3d>
                      <a:sp3d prstMaterial="metal">
                        <a:bevelT w="88900" h="88900"/>
                      </a:sp3d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ru-RU" sz="1200" i="1" dirty="0">
                            <a:solidFill>
                              <a:schemeClr val="tx1"/>
                            </a:solidFill>
                          </a:rPr>
                          <a:t>Результаты профессиональной деятельности</a:t>
                        </a:r>
                      </a:p>
                    </p:txBody>
                  </p:sp>
                  <p:sp>
                    <p:nvSpPr>
                      <p:cNvPr id="41" name="Прямоугольник: скругленные углы 40">
                        <a:extLst>
                          <a:ext uri="{FF2B5EF4-FFF2-40B4-BE49-F238E27FC236}">
                            <a16:creationId xmlns:a16="http://schemas.microsoft.com/office/drawing/2014/main" id="{EACE6609-E0DA-ABF7-2DAC-BF310BB995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0193" y="4724360"/>
                        <a:ext cx="2494800" cy="531044"/>
                      </a:xfrm>
                      <a:prstGeom prst="round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>
                            <a:shade val="15000"/>
                          </a:schemeClr>
                        </a:solidFill>
                      </a:ln>
                      <a:effectLst>
                        <a:outerShdw blurRad="149987" dist="250190" dir="8460000" algn="ctr">
                          <a:srgbClr val="000000">
                            <a:alpha val="28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contrasting" dir="t">
                          <a:rot lat="0" lon="0" rev="1500000"/>
                        </a:lightRig>
                      </a:scene3d>
                      <a:sp3d prstMaterial="metal">
                        <a:bevelT w="88900" h="88900"/>
                      </a:sp3d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ru-RU" sz="1200" i="1" dirty="0">
                            <a:solidFill>
                              <a:schemeClr val="tx1"/>
                            </a:solidFill>
                          </a:rPr>
                          <a:t>Документ, подтверждающий установление квалификационной категории</a:t>
                        </a:r>
                      </a:p>
                    </p:txBody>
                  </p:sp>
                  <p:sp>
                    <p:nvSpPr>
                      <p:cNvPr id="42" name="Прямоугольник: скругленные углы 41">
                        <a:extLst>
                          <a:ext uri="{FF2B5EF4-FFF2-40B4-BE49-F238E27FC236}">
                            <a16:creationId xmlns:a16="http://schemas.microsoft.com/office/drawing/2014/main" id="{9FA929BA-2FD0-BA2B-FC56-C9C56F2D4C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0187" y="5362291"/>
                        <a:ext cx="2494800" cy="360000"/>
                      </a:xfrm>
                      <a:prstGeom prst="round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>
                            <a:shade val="15000"/>
                          </a:schemeClr>
                        </a:solidFill>
                      </a:ln>
                      <a:effectLst>
                        <a:outerShdw blurRad="149987" dist="250190" dir="8460000" algn="ctr">
                          <a:srgbClr val="000000">
                            <a:alpha val="28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contrasting" dir="t">
                          <a:rot lat="0" lon="0" rev="1500000"/>
                        </a:lightRig>
                      </a:scene3d>
                      <a:sp3d prstMaterial="metal">
                        <a:bevelT w="88900" h="88900"/>
                      </a:sp3d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ru-RU" sz="1200" i="1" dirty="0">
                            <a:solidFill>
                              <a:schemeClr val="tx1"/>
                            </a:solidFill>
                          </a:rPr>
                          <a:t>Справка-подтверждение </a:t>
                        </a:r>
                      </a:p>
                      <a:p>
                        <a:pPr algn="ctr"/>
                        <a:r>
                          <a:rPr lang="ru-RU" sz="1200" i="1" dirty="0">
                            <a:solidFill>
                              <a:schemeClr val="tx1"/>
                            </a:solidFill>
                          </a:rPr>
                          <a:t>образовательной организации</a:t>
                        </a:r>
                        <a:endParaRPr lang="ru-RU" sz="1400" i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43" name="Прямоугольник: скругленные углы 42">
                        <a:extLst>
                          <a:ext uri="{FF2B5EF4-FFF2-40B4-BE49-F238E27FC236}">
                            <a16:creationId xmlns:a16="http://schemas.microsoft.com/office/drawing/2014/main" id="{D7477C44-181A-53DF-6938-E4CC7F57E2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0183" y="5833769"/>
                        <a:ext cx="2494800" cy="360000"/>
                      </a:xfrm>
                      <a:prstGeom prst="round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accent1">
                            <a:shade val="15000"/>
                          </a:schemeClr>
                        </a:solidFill>
                      </a:ln>
                      <a:effectLst>
                        <a:outerShdw blurRad="149987" dist="250190" dir="8460000" algn="ctr">
                          <a:srgbClr val="000000">
                            <a:alpha val="28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contrasting" dir="t">
                          <a:rot lat="0" lon="0" rev="1500000"/>
                        </a:lightRig>
                      </a:scene3d>
                      <a:sp3d prstMaterial="metal">
                        <a:bevelT w="88900" h="88900"/>
                      </a:sp3d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ru-RU" sz="1200" i="1" dirty="0">
                            <a:solidFill>
                              <a:schemeClr val="tx1"/>
                            </a:solidFill>
                          </a:rPr>
                          <a:t>Согласие на обработку персональных данных</a:t>
                        </a:r>
                      </a:p>
                    </p:txBody>
                  </p:sp>
                  <p:grpSp>
                    <p:nvGrpSpPr>
                      <p:cNvPr id="44" name="Группа 43">
                        <a:extLst>
                          <a:ext uri="{FF2B5EF4-FFF2-40B4-BE49-F238E27FC236}">
                            <a16:creationId xmlns:a16="http://schemas.microsoft.com/office/drawing/2014/main" id="{848BF34F-0876-4ACA-2DFD-71584BE5CB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-134662" y="3249108"/>
                        <a:ext cx="269324" cy="2773933"/>
                        <a:chOff x="-139485" y="3671532"/>
                        <a:chExt cx="269324" cy="2773933"/>
                      </a:xfrm>
                    </p:grpSpPr>
                    <p:cxnSp>
                      <p:nvCxnSpPr>
                        <p:cNvPr id="45" name="Прямая соединительная линия 44">
                          <a:extLst>
                            <a:ext uri="{FF2B5EF4-FFF2-40B4-BE49-F238E27FC236}">
                              <a16:creationId xmlns:a16="http://schemas.microsoft.com/office/drawing/2014/main" id="{B5B71537-31DC-5302-C073-88E43965D4C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-123986" y="3671532"/>
                          <a:ext cx="0" cy="2765736"/>
                        </a:xfrm>
                        <a:prstGeom prst="line">
                          <a:avLst/>
                        </a:prstGeom>
                        <a:ln w="25400">
                          <a:solidFill>
                            <a:srgbClr val="385678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6" name="Прямая со стрелкой 45">
                          <a:extLst>
                            <a:ext uri="{FF2B5EF4-FFF2-40B4-BE49-F238E27FC236}">
                              <a16:creationId xmlns:a16="http://schemas.microsoft.com/office/drawing/2014/main" id="{016ED07A-ABF2-F4EA-D52A-D9E9C440CDF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-139485" y="6445465"/>
                          <a:ext cx="259678" cy="0"/>
                        </a:xfrm>
                        <a:prstGeom prst="straightConnector1">
                          <a:avLst/>
                        </a:prstGeom>
                        <a:ln w="25400">
                          <a:solidFill>
                            <a:schemeClr val="accent1">
                              <a:lumMod val="50000"/>
                            </a:schemeClr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7" name="Прямая со стрелкой 46">
                          <a:extLst>
                            <a:ext uri="{FF2B5EF4-FFF2-40B4-BE49-F238E27FC236}">
                              <a16:creationId xmlns:a16="http://schemas.microsoft.com/office/drawing/2014/main" id="{58E32096-9E9C-1B3B-5B92-C886E52FE06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-129839" y="5946497"/>
                          <a:ext cx="259678" cy="0"/>
                        </a:xfrm>
                        <a:prstGeom prst="straightConnector1">
                          <a:avLst/>
                        </a:prstGeom>
                        <a:ln w="25400">
                          <a:solidFill>
                            <a:schemeClr val="accent1">
                              <a:lumMod val="50000"/>
                            </a:schemeClr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8" name="Прямая со стрелкой 47">
                          <a:extLst>
                            <a:ext uri="{FF2B5EF4-FFF2-40B4-BE49-F238E27FC236}">
                              <a16:creationId xmlns:a16="http://schemas.microsoft.com/office/drawing/2014/main" id="{386F53E1-CC05-5917-BC64-436ECCFCE31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-129839" y="5395791"/>
                          <a:ext cx="259678" cy="0"/>
                        </a:xfrm>
                        <a:prstGeom prst="straightConnector1">
                          <a:avLst/>
                        </a:prstGeom>
                        <a:ln w="25400">
                          <a:solidFill>
                            <a:schemeClr val="accent1">
                              <a:lumMod val="50000"/>
                            </a:schemeClr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" name="Прямая со стрелкой 48">
                          <a:extLst>
                            <a:ext uri="{FF2B5EF4-FFF2-40B4-BE49-F238E27FC236}">
                              <a16:creationId xmlns:a16="http://schemas.microsoft.com/office/drawing/2014/main" id="{8A5E7465-8F4E-7C2F-A62C-85D3083C736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-129839" y="4844407"/>
                          <a:ext cx="259678" cy="0"/>
                        </a:xfrm>
                        <a:prstGeom prst="straightConnector1">
                          <a:avLst/>
                        </a:prstGeom>
                        <a:ln w="25400">
                          <a:solidFill>
                            <a:schemeClr val="accent1">
                              <a:lumMod val="50000"/>
                            </a:schemeClr>
                          </a:solidFill>
                          <a:tailEnd type="triangle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sp>
                  <p:nvSpPr>
                    <p:cNvPr id="50" name="Прямоугольник: скругленные углы 49">
                      <a:extLst>
                        <a:ext uri="{FF2B5EF4-FFF2-40B4-BE49-F238E27FC236}">
                          <a16:creationId xmlns:a16="http://schemas.microsoft.com/office/drawing/2014/main" id="{DC59097C-FB52-EF40-33E0-469400C444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52723" y="4105417"/>
                      <a:ext cx="2494800" cy="748835"/>
                    </a:xfrm>
                    <a:prstGeom prst="round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accent1">
                          <a:shade val="15000"/>
                        </a:schemeClr>
                      </a:solidFill>
                    </a:ln>
                    <a:effectLst>
                      <a:outerShdw blurRad="149987" dist="250190" dir="8460000" algn="ctr">
                        <a:srgbClr val="000000">
                          <a:alpha val="28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contrasting" dir="t">
                        <a:rot lat="0" lon="0" rev="1500000"/>
                      </a:lightRig>
                    </a:scene3d>
                    <a:sp3d prstMaterial="metal">
                      <a:bevelT w="88900" h="88900"/>
                    </a:sp3d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ru-RU" sz="1200" i="1" dirty="0">
                          <a:solidFill>
                            <a:schemeClr val="tx1"/>
                          </a:solidFill>
                        </a:rPr>
                        <a:t>Гос. награды, почетные звания, ведомственные знаки отличия, призер конкурсов проф. мастерства педработников</a:t>
                      </a:r>
                    </a:p>
                  </p:txBody>
                </p:sp>
              </p:grpSp>
              <p:cxnSp>
                <p:nvCxnSpPr>
                  <p:cNvPr id="51" name="Прямая со стрелкой 50">
                    <a:extLst>
                      <a:ext uri="{FF2B5EF4-FFF2-40B4-BE49-F238E27FC236}">
                        <a16:creationId xmlns:a16="http://schemas.microsoft.com/office/drawing/2014/main" id="{3884D6E1-982F-12DA-0C22-767E52F910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939567" y="4297010"/>
                    <a:ext cx="259678" cy="0"/>
                  </a:xfrm>
                  <a:prstGeom prst="straightConnector1">
                    <a:avLst/>
                  </a:prstGeom>
                  <a:ln w="25400">
                    <a:solidFill>
                      <a:schemeClr val="accent1">
                        <a:lumMod val="50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3" name="Группа 72">
                <a:extLst>
                  <a:ext uri="{FF2B5EF4-FFF2-40B4-BE49-F238E27FC236}">
                    <a16:creationId xmlns:a16="http://schemas.microsoft.com/office/drawing/2014/main" id="{5044E773-7CF6-171B-4DEC-91AFF22BADCD}"/>
                  </a:ext>
                </a:extLst>
              </p:cNvPr>
              <p:cNvGrpSpPr/>
              <p:nvPr/>
            </p:nvGrpSpPr>
            <p:grpSpPr>
              <a:xfrm>
                <a:off x="3120150" y="3440575"/>
                <a:ext cx="2881566" cy="2785032"/>
                <a:chOff x="5192423" y="3185392"/>
                <a:chExt cx="2881566" cy="2785032"/>
              </a:xfrm>
            </p:grpSpPr>
            <p:sp>
              <p:nvSpPr>
                <p:cNvPr id="13" name="Прямоугольник: скругленные углы 12">
                  <a:extLst>
                    <a:ext uri="{FF2B5EF4-FFF2-40B4-BE49-F238E27FC236}">
                      <a16:creationId xmlns:a16="http://schemas.microsoft.com/office/drawing/2014/main" id="{3516D6CC-5C9B-3B9A-9D69-26FF9A26C8DA}"/>
                    </a:ext>
                  </a:extLst>
                </p:cNvPr>
                <p:cNvSpPr/>
                <p:nvPr/>
              </p:nvSpPr>
              <p:spPr>
                <a:xfrm>
                  <a:off x="5192423" y="3185392"/>
                  <a:ext cx="2881566" cy="586880"/>
                </a:xfrm>
                <a:prstGeom prst="round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dirty="0">
                      <a:solidFill>
                        <a:schemeClr val="tx1"/>
                      </a:solidFill>
                    </a:rPr>
                    <a:t>Проведение всестороннего анализа профессиональной деятельности</a:t>
                  </a:r>
                </a:p>
              </p:txBody>
            </p:sp>
            <p:grpSp>
              <p:nvGrpSpPr>
                <p:cNvPr id="61" name="Группа 60">
                  <a:extLst>
                    <a:ext uri="{FF2B5EF4-FFF2-40B4-BE49-F238E27FC236}">
                      <a16:creationId xmlns:a16="http://schemas.microsoft.com/office/drawing/2014/main" id="{FD9AC381-43FC-8216-136F-266D6984F23F}"/>
                    </a:ext>
                  </a:extLst>
                </p:cNvPr>
                <p:cNvGrpSpPr/>
                <p:nvPr/>
              </p:nvGrpSpPr>
              <p:grpSpPr>
                <a:xfrm>
                  <a:off x="5290188" y="3756594"/>
                  <a:ext cx="2749655" cy="2213830"/>
                  <a:chOff x="-134662" y="4012023"/>
                  <a:chExt cx="2749655" cy="2213830"/>
                </a:xfrm>
              </p:grpSpPr>
              <p:sp>
                <p:nvSpPr>
                  <p:cNvPr id="62" name="Прямоугольник: скругленные углы 61">
                    <a:extLst>
                      <a:ext uri="{FF2B5EF4-FFF2-40B4-BE49-F238E27FC236}">
                        <a16:creationId xmlns:a16="http://schemas.microsoft.com/office/drawing/2014/main" id="{DA94E8DF-09FE-C3D7-2BBF-059731890E0F}"/>
                      </a:ext>
                    </a:extLst>
                  </p:cNvPr>
                  <p:cNvSpPr/>
                  <p:nvPr/>
                </p:nvSpPr>
                <p:spPr>
                  <a:xfrm>
                    <a:off x="120193" y="4284966"/>
                    <a:ext cx="2494800" cy="360000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>
                        <a:shade val="15000"/>
                      </a:schemeClr>
                    </a:solidFill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200" i="1" dirty="0">
                        <a:solidFill>
                          <a:schemeClr val="tx1"/>
                        </a:solidFill>
                      </a:rPr>
                      <a:t>Результаты профессиональной деятельности</a:t>
                    </a:r>
                  </a:p>
                </p:txBody>
              </p:sp>
              <p:sp>
                <p:nvSpPr>
                  <p:cNvPr id="63" name="Прямоугольник: скругленные углы 62">
                    <a:extLst>
                      <a:ext uri="{FF2B5EF4-FFF2-40B4-BE49-F238E27FC236}">
                        <a16:creationId xmlns:a16="http://schemas.microsoft.com/office/drawing/2014/main" id="{CB8750DF-8FBF-471D-A00C-B985A722C7E9}"/>
                      </a:ext>
                    </a:extLst>
                  </p:cNvPr>
                  <p:cNvSpPr/>
                  <p:nvPr/>
                </p:nvSpPr>
                <p:spPr>
                  <a:xfrm>
                    <a:off x="120193" y="4756444"/>
                    <a:ext cx="2494800" cy="531044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>
                        <a:shade val="15000"/>
                      </a:schemeClr>
                    </a:solidFill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200" i="1" dirty="0">
                        <a:solidFill>
                          <a:schemeClr val="tx1"/>
                        </a:solidFill>
                      </a:rPr>
                      <a:t>Документ, подтверждающий установление квалификационной категории</a:t>
                    </a:r>
                  </a:p>
                </p:txBody>
              </p:sp>
              <p:sp>
                <p:nvSpPr>
                  <p:cNvPr id="64" name="Прямоугольник: скругленные углы 63">
                    <a:extLst>
                      <a:ext uri="{FF2B5EF4-FFF2-40B4-BE49-F238E27FC236}">
                        <a16:creationId xmlns:a16="http://schemas.microsoft.com/office/drawing/2014/main" id="{44563A72-1593-815A-3FC9-45E4C8672953}"/>
                      </a:ext>
                    </a:extLst>
                  </p:cNvPr>
                  <p:cNvSpPr/>
                  <p:nvPr/>
                </p:nvSpPr>
                <p:spPr>
                  <a:xfrm>
                    <a:off x="120187" y="5394375"/>
                    <a:ext cx="2494800" cy="360000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>
                        <a:shade val="15000"/>
                      </a:schemeClr>
                    </a:solidFill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200" i="1" dirty="0">
                        <a:solidFill>
                          <a:schemeClr val="tx1"/>
                        </a:solidFill>
                      </a:rPr>
                      <a:t>Справка-подтверждение </a:t>
                    </a:r>
                  </a:p>
                  <a:p>
                    <a:pPr algn="ctr"/>
                    <a:r>
                      <a:rPr lang="ru-RU" sz="1200" i="1" dirty="0">
                        <a:solidFill>
                          <a:schemeClr val="tx1"/>
                        </a:solidFill>
                      </a:rPr>
                      <a:t>образовательной организации</a:t>
                    </a:r>
                    <a:endParaRPr lang="ru-RU" sz="1400" i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5" name="Прямоугольник: скругленные углы 64">
                    <a:extLst>
                      <a:ext uri="{FF2B5EF4-FFF2-40B4-BE49-F238E27FC236}">
                        <a16:creationId xmlns:a16="http://schemas.microsoft.com/office/drawing/2014/main" id="{6EB141DB-BFA0-94D4-926C-8E2331503FBB}"/>
                      </a:ext>
                    </a:extLst>
                  </p:cNvPr>
                  <p:cNvSpPr/>
                  <p:nvPr/>
                </p:nvSpPr>
                <p:spPr>
                  <a:xfrm>
                    <a:off x="120183" y="5865853"/>
                    <a:ext cx="2494800" cy="360000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1">
                        <a:shade val="15000"/>
                      </a:schemeClr>
                    </a:solidFill>
                  </a:ln>
                  <a:effectLst>
                    <a:outerShdw blurRad="149987" dist="250190" dir="8460000" algn="ctr">
                      <a:srgbClr val="000000">
                        <a:alpha val="2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200" i="1" dirty="0">
                        <a:solidFill>
                          <a:schemeClr val="tx1"/>
                        </a:solidFill>
                      </a:rPr>
                      <a:t>Согласие на обработку персональных данных</a:t>
                    </a:r>
                  </a:p>
                </p:txBody>
              </p:sp>
              <p:grpSp>
                <p:nvGrpSpPr>
                  <p:cNvPr id="66" name="Группа 65">
                    <a:extLst>
                      <a:ext uri="{FF2B5EF4-FFF2-40B4-BE49-F238E27FC236}">
                        <a16:creationId xmlns:a16="http://schemas.microsoft.com/office/drawing/2014/main" id="{807EEA61-1447-B592-A4B4-43E8D2890226}"/>
                      </a:ext>
                    </a:extLst>
                  </p:cNvPr>
                  <p:cNvGrpSpPr/>
                  <p:nvPr/>
                </p:nvGrpSpPr>
                <p:grpSpPr>
                  <a:xfrm>
                    <a:off x="-134662" y="4012023"/>
                    <a:ext cx="269324" cy="2059144"/>
                    <a:chOff x="-139485" y="4434447"/>
                    <a:chExt cx="269324" cy="2059144"/>
                  </a:xfrm>
                </p:grpSpPr>
                <p:cxnSp>
                  <p:nvCxnSpPr>
                    <p:cNvPr id="67" name="Прямая соединительная линия 66">
                      <a:extLst>
                        <a:ext uri="{FF2B5EF4-FFF2-40B4-BE49-F238E27FC236}">
                          <a16:creationId xmlns:a16="http://schemas.microsoft.com/office/drawing/2014/main" id="{B0515CD9-53EC-A928-D80D-71A50243D1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-139485" y="4434447"/>
                      <a:ext cx="15499" cy="2050947"/>
                    </a:xfrm>
                    <a:prstGeom prst="line">
                      <a:avLst/>
                    </a:prstGeom>
                    <a:ln w="25400">
                      <a:solidFill>
                        <a:srgbClr val="385678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Прямая со стрелкой 67">
                      <a:extLst>
                        <a:ext uri="{FF2B5EF4-FFF2-40B4-BE49-F238E27FC236}">
                          <a16:creationId xmlns:a16="http://schemas.microsoft.com/office/drawing/2014/main" id="{4B586029-2F81-0EE8-DEB8-DE4FF6B2B8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-139485" y="6493591"/>
                      <a:ext cx="259678" cy="0"/>
                    </a:xfrm>
                    <a:prstGeom prst="straightConnector1">
                      <a:avLst/>
                    </a:prstGeom>
                    <a:ln w="25400">
                      <a:solidFill>
                        <a:schemeClr val="accent1">
                          <a:lumMod val="50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Прямая со стрелкой 68">
                      <a:extLst>
                        <a:ext uri="{FF2B5EF4-FFF2-40B4-BE49-F238E27FC236}">
                          <a16:creationId xmlns:a16="http://schemas.microsoft.com/office/drawing/2014/main" id="{1D6B718F-E557-CE11-C43D-164B3888516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-129839" y="5994623"/>
                      <a:ext cx="259678" cy="0"/>
                    </a:xfrm>
                    <a:prstGeom prst="straightConnector1">
                      <a:avLst/>
                    </a:prstGeom>
                    <a:ln w="25400">
                      <a:solidFill>
                        <a:schemeClr val="accent1">
                          <a:lumMod val="50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Прямая со стрелкой 69">
                      <a:extLst>
                        <a:ext uri="{FF2B5EF4-FFF2-40B4-BE49-F238E27FC236}">
                          <a16:creationId xmlns:a16="http://schemas.microsoft.com/office/drawing/2014/main" id="{12556CD2-4C60-8354-B553-70EBF345167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-129839" y="5443917"/>
                      <a:ext cx="259678" cy="0"/>
                    </a:xfrm>
                    <a:prstGeom prst="straightConnector1">
                      <a:avLst/>
                    </a:prstGeom>
                    <a:ln w="25400">
                      <a:solidFill>
                        <a:schemeClr val="accent1">
                          <a:lumMod val="50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Прямая со стрелкой 70">
                      <a:extLst>
                        <a:ext uri="{FF2B5EF4-FFF2-40B4-BE49-F238E27FC236}">
                          <a16:creationId xmlns:a16="http://schemas.microsoft.com/office/drawing/2014/main" id="{D70CC009-05A5-DFC8-67C7-ACC0847D3DA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-129839" y="4892533"/>
                      <a:ext cx="259678" cy="0"/>
                    </a:xfrm>
                    <a:prstGeom prst="straightConnector1">
                      <a:avLst/>
                    </a:prstGeom>
                    <a:ln w="25400">
                      <a:solidFill>
                        <a:schemeClr val="accent1">
                          <a:lumMod val="50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106" name="Группа 105">
                <a:extLst>
                  <a:ext uri="{FF2B5EF4-FFF2-40B4-BE49-F238E27FC236}">
                    <a16:creationId xmlns:a16="http://schemas.microsoft.com/office/drawing/2014/main" id="{4B0BC8F9-2582-72A1-6E62-2FEA44F7ADA7}"/>
                  </a:ext>
                </a:extLst>
              </p:cNvPr>
              <p:cNvGrpSpPr/>
              <p:nvPr/>
            </p:nvGrpSpPr>
            <p:grpSpPr>
              <a:xfrm>
                <a:off x="4560933" y="3101225"/>
                <a:ext cx="3005873" cy="339350"/>
                <a:chOff x="4560933" y="3101225"/>
                <a:chExt cx="3005873" cy="339350"/>
              </a:xfrm>
            </p:grpSpPr>
            <p:cxnSp>
              <p:nvCxnSpPr>
                <p:cNvPr id="76" name="Прямая со стрелкой 75">
                  <a:extLst>
                    <a:ext uri="{FF2B5EF4-FFF2-40B4-BE49-F238E27FC236}">
                      <a16:creationId xmlns:a16="http://schemas.microsoft.com/office/drawing/2014/main" id="{28945483-3220-AAA1-DDB3-B342CC241CB3}"/>
                    </a:ext>
                  </a:extLst>
                </p:cNvPr>
                <p:cNvCxnSpPr>
                  <a:cxnSpLocks/>
                  <a:endCxn id="14" idx="0"/>
                </p:cNvCxnSpPr>
                <p:nvPr/>
              </p:nvCxnSpPr>
              <p:spPr>
                <a:xfrm>
                  <a:off x="6075096" y="3103035"/>
                  <a:ext cx="1491710" cy="335276"/>
                </a:xfrm>
                <a:prstGeom prst="straightConnector1">
                  <a:avLst/>
                </a:prstGeom>
                <a:ln w="254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Прямая со стрелкой 77">
                  <a:extLst>
                    <a:ext uri="{FF2B5EF4-FFF2-40B4-BE49-F238E27FC236}">
                      <a16:creationId xmlns:a16="http://schemas.microsoft.com/office/drawing/2014/main" id="{A53AFD72-C743-95CB-F8FF-A38BFD8D110D}"/>
                    </a:ext>
                  </a:extLst>
                </p:cNvPr>
                <p:cNvCxnSpPr>
                  <a:cxnSpLocks/>
                  <a:endCxn id="13" idx="0"/>
                </p:cNvCxnSpPr>
                <p:nvPr/>
              </p:nvCxnSpPr>
              <p:spPr>
                <a:xfrm flipH="1">
                  <a:off x="4560933" y="3101225"/>
                  <a:ext cx="1542779" cy="339350"/>
                </a:xfrm>
                <a:prstGeom prst="straightConnector1">
                  <a:avLst/>
                </a:prstGeom>
                <a:ln w="254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9" name="Прямая со стрелкой 58">
              <a:extLst>
                <a:ext uri="{FF2B5EF4-FFF2-40B4-BE49-F238E27FC236}">
                  <a16:creationId xmlns:a16="http://schemas.microsoft.com/office/drawing/2014/main" id="{16529DFA-46B8-1855-0738-4B3385FB4272}"/>
                </a:ext>
              </a:extLst>
            </p:cNvPr>
            <p:cNvCxnSpPr>
              <a:cxnSpLocks/>
            </p:cNvCxnSpPr>
            <p:nvPr/>
          </p:nvCxnSpPr>
          <p:spPr>
            <a:xfrm>
              <a:off x="3928341" y="1899848"/>
              <a:ext cx="1750564" cy="393930"/>
            </a:xfrm>
            <a:prstGeom prst="straightConnector1">
              <a:avLst/>
            </a:prstGeom>
            <a:ln w="25400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Группа 119">
            <a:extLst>
              <a:ext uri="{FF2B5EF4-FFF2-40B4-BE49-F238E27FC236}">
                <a16:creationId xmlns:a16="http://schemas.microsoft.com/office/drawing/2014/main" id="{7046AEA1-BBC1-F003-5BAE-548B3E1ABE78}"/>
              </a:ext>
            </a:extLst>
          </p:cNvPr>
          <p:cNvGrpSpPr/>
          <p:nvPr/>
        </p:nvGrpSpPr>
        <p:grpSpPr>
          <a:xfrm>
            <a:off x="7250885" y="521554"/>
            <a:ext cx="4932000" cy="3587336"/>
            <a:chOff x="7250885" y="521554"/>
            <a:chExt cx="4932000" cy="3587336"/>
          </a:xfrm>
        </p:grpSpPr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id="{ADB3BE1C-C521-DC1B-5D59-E1A4E008104E}"/>
                </a:ext>
              </a:extLst>
            </p:cNvPr>
            <p:cNvGrpSpPr/>
            <p:nvPr/>
          </p:nvGrpSpPr>
          <p:grpSpPr>
            <a:xfrm>
              <a:off x="9115997" y="1852693"/>
              <a:ext cx="2750088" cy="2256197"/>
              <a:chOff x="-134662" y="3809236"/>
              <a:chExt cx="2750088" cy="2256197"/>
            </a:xfrm>
          </p:grpSpPr>
          <p:sp>
            <p:nvSpPr>
              <p:cNvPr id="91" name="Прямоугольник: скругленные углы 90">
                <a:extLst>
                  <a:ext uri="{FF2B5EF4-FFF2-40B4-BE49-F238E27FC236}">
                    <a16:creationId xmlns:a16="http://schemas.microsoft.com/office/drawing/2014/main" id="{1A8B6BB8-1F6D-D69F-C774-8862759BE384}"/>
                  </a:ext>
                </a:extLst>
              </p:cNvPr>
              <p:cNvSpPr/>
              <p:nvPr/>
            </p:nvSpPr>
            <p:spPr>
              <a:xfrm>
                <a:off x="120193" y="4124545"/>
                <a:ext cx="2494800" cy="36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15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i="1" dirty="0">
                    <a:solidFill>
                      <a:schemeClr val="tx1"/>
                    </a:solidFill>
                  </a:rPr>
                  <a:t>Результаты профессиональной деятельности</a:t>
                </a:r>
              </a:p>
            </p:txBody>
          </p:sp>
          <p:sp>
            <p:nvSpPr>
              <p:cNvPr id="92" name="Прямоугольник: скругленные углы 91">
                <a:extLst>
                  <a:ext uri="{FF2B5EF4-FFF2-40B4-BE49-F238E27FC236}">
                    <a16:creationId xmlns:a16="http://schemas.microsoft.com/office/drawing/2014/main" id="{C3495A3F-5CEA-F05D-4002-AA4A2A3E6B86}"/>
                  </a:ext>
                </a:extLst>
              </p:cNvPr>
              <p:cNvSpPr/>
              <p:nvPr/>
            </p:nvSpPr>
            <p:spPr>
              <a:xfrm>
                <a:off x="120194" y="4596024"/>
                <a:ext cx="2495232" cy="53104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15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i="1" dirty="0">
                    <a:solidFill>
                      <a:schemeClr val="tx1"/>
                    </a:solidFill>
                  </a:rPr>
                  <a:t>Документ, подтверждающий установление квалификационной категории</a:t>
                </a:r>
              </a:p>
            </p:txBody>
          </p:sp>
          <p:sp>
            <p:nvSpPr>
              <p:cNvPr id="93" name="Прямоугольник: скругленные углы 92">
                <a:extLst>
                  <a:ext uri="{FF2B5EF4-FFF2-40B4-BE49-F238E27FC236}">
                    <a16:creationId xmlns:a16="http://schemas.microsoft.com/office/drawing/2014/main" id="{8A504B4D-0902-F993-DA3F-9AF57BE97116}"/>
                  </a:ext>
                </a:extLst>
              </p:cNvPr>
              <p:cNvSpPr/>
              <p:nvPr/>
            </p:nvSpPr>
            <p:spPr>
              <a:xfrm>
                <a:off x="120187" y="5233955"/>
                <a:ext cx="2494800" cy="36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15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i="1" dirty="0">
                    <a:solidFill>
                      <a:schemeClr val="tx1"/>
                    </a:solidFill>
                  </a:rPr>
                  <a:t>Справка-подтверждение </a:t>
                </a:r>
              </a:p>
              <a:p>
                <a:pPr algn="ctr"/>
                <a:r>
                  <a:rPr lang="ru-RU" sz="1200" i="1" dirty="0">
                    <a:solidFill>
                      <a:schemeClr val="tx1"/>
                    </a:solidFill>
                  </a:rPr>
                  <a:t>образовательной организации</a:t>
                </a:r>
                <a:endParaRPr lang="ru-RU" sz="1400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Прямоугольник: скругленные углы 93">
                <a:extLst>
                  <a:ext uri="{FF2B5EF4-FFF2-40B4-BE49-F238E27FC236}">
                    <a16:creationId xmlns:a16="http://schemas.microsoft.com/office/drawing/2014/main" id="{18F721DB-5EE2-1A66-4C95-2F6AB500D15F}"/>
                  </a:ext>
                </a:extLst>
              </p:cNvPr>
              <p:cNvSpPr/>
              <p:nvPr/>
            </p:nvSpPr>
            <p:spPr>
              <a:xfrm>
                <a:off x="120183" y="5705433"/>
                <a:ext cx="2494800" cy="360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shade val="15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i="1" dirty="0">
                    <a:solidFill>
                      <a:schemeClr val="tx1"/>
                    </a:solidFill>
                  </a:rPr>
                  <a:t>Согласие на обработку персональных данных</a:t>
                </a:r>
              </a:p>
            </p:txBody>
          </p:sp>
          <p:grpSp>
            <p:nvGrpSpPr>
              <p:cNvPr id="95" name="Группа 94">
                <a:extLst>
                  <a:ext uri="{FF2B5EF4-FFF2-40B4-BE49-F238E27FC236}">
                    <a16:creationId xmlns:a16="http://schemas.microsoft.com/office/drawing/2014/main" id="{1C76FC93-8050-07E1-1C25-EBA13A0237FE}"/>
                  </a:ext>
                </a:extLst>
              </p:cNvPr>
              <p:cNvGrpSpPr/>
              <p:nvPr/>
            </p:nvGrpSpPr>
            <p:grpSpPr>
              <a:xfrm>
                <a:off x="-134662" y="3809236"/>
                <a:ext cx="269324" cy="2085469"/>
                <a:chOff x="-139485" y="4231660"/>
                <a:chExt cx="269324" cy="2085469"/>
              </a:xfrm>
            </p:grpSpPr>
            <p:cxnSp>
              <p:nvCxnSpPr>
                <p:cNvPr id="96" name="Прямая соединительная линия 95">
                  <a:extLst>
                    <a:ext uri="{FF2B5EF4-FFF2-40B4-BE49-F238E27FC236}">
                      <a16:creationId xmlns:a16="http://schemas.microsoft.com/office/drawing/2014/main" id="{382DB05C-AD7F-15BE-37CB-0350FF4256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39485" y="4231660"/>
                  <a:ext cx="15499" cy="2077272"/>
                </a:xfrm>
                <a:prstGeom prst="line">
                  <a:avLst/>
                </a:prstGeom>
                <a:ln w="25400">
                  <a:solidFill>
                    <a:srgbClr val="38567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Прямая со стрелкой 96">
                  <a:extLst>
                    <a:ext uri="{FF2B5EF4-FFF2-40B4-BE49-F238E27FC236}">
                      <a16:creationId xmlns:a16="http://schemas.microsoft.com/office/drawing/2014/main" id="{06617BFE-8BD3-A9B6-53DF-5CC40E2468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39485" y="6317129"/>
                  <a:ext cx="259678" cy="0"/>
                </a:xfrm>
                <a:prstGeom prst="straightConnector1">
                  <a:avLst/>
                </a:prstGeom>
                <a:ln w="254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Прямая со стрелкой 97">
                  <a:extLst>
                    <a:ext uri="{FF2B5EF4-FFF2-40B4-BE49-F238E27FC236}">
                      <a16:creationId xmlns:a16="http://schemas.microsoft.com/office/drawing/2014/main" id="{CC6805A3-66AB-349D-5696-4CBC0507B4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9839" y="5818161"/>
                  <a:ext cx="259678" cy="0"/>
                </a:xfrm>
                <a:prstGeom prst="straightConnector1">
                  <a:avLst/>
                </a:prstGeom>
                <a:ln w="254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Прямая со стрелкой 98">
                  <a:extLst>
                    <a:ext uri="{FF2B5EF4-FFF2-40B4-BE49-F238E27FC236}">
                      <a16:creationId xmlns:a16="http://schemas.microsoft.com/office/drawing/2014/main" id="{9F2F341F-8517-0BFF-6C4B-697D99222D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9839" y="5267455"/>
                  <a:ext cx="259678" cy="0"/>
                </a:xfrm>
                <a:prstGeom prst="straightConnector1">
                  <a:avLst/>
                </a:prstGeom>
                <a:ln w="254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Прямая со стрелкой 99">
                  <a:extLst>
                    <a:ext uri="{FF2B5EF4-FFF2-40B4-BE49-F238E27FC236}">
                      <a16:creationId xmlns:a16="http://schemas.microsoft.com/office/drawing/2014/main" id="{BFAE7747-A2DD-D5B5-3509-5D2295D466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29839" y="4716071"/>
                  <a:ext cx="259678" cy="0"/>
                </a:xfrm>
                <a:prstGeom prst="straightConnector1">
                  <a:avLst/>
                </a:prstGeom>
                <a:ln w="25400">
                  <a:solidFill>
                    <a:schemeClr val="accent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9" name="Группа 118">
              <a:extLst>
                <a:ext uri="{FF2B5EF4-FFF2-40B4-BE49-F238E27FC236}">
                  <a16:creationId xmlns:a16="http://schemas.microsoft.com/office/drawing/2014/main" id="{B4EBE610-BE9B-94DB-012C-0E2FFA4763A8}"/>
                </a:ext>
              </a:extLst>
            </p:cNvPr>
            <p:cNvGrpSpPr/>
            <p:nvPr/>
          </p:nvGrpSpPr>
          <p:grpSpPr>
            <a:xfrm>
              <a:off x="7250885" y="521554"/>
              <a:ext cx="4932000" cy="1333347"/>
              <a:chOff x="7250885" y="521554"/>
              <a:chExt cx="4932000" cy="1333347"/>
            </a:xfrm>
          </p:grpSpPr>
          <p:sp>
            <p:nvSpPr>
              <p:cNvPr id="111" name="Прямоугольник: скругленные углы 110">
                <a:extLst>
                  <a:ext uri="{FF2B5EF4-FFF2-40B4-BE49-F238E27FC236}">
                    <a16:creationId xmlns:a16="http://schemas.microsoft.com/office/drawing/2014/main" id="{A0EA5FCA-E52E-8DA6-0432-405D4D03B096}"/>
                  </a:ext>
                </a:extLst>
              </p:cNvPr>
              <p:cNvSpPr/>
              <p:nvPr/>
            </p:nvSpPr>
            <p:spPr>
              <a:xfrm>
                <a:off x="7250885" y="521554"/>
                <a:ext cx="4932000" cy="522072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solidFill>
                      <a:schemeClr val="tx1"/>
                    </a:solidFill>
                  </a:rPr>
                  <a:t>Действующая </a:t>
                </a:r>
                <a:r>
                  <a:rPr lang="ru-RU" sz="1600" b="1" u="sng" dirty="0">
                    <a:solidFill>
                      <a:schemeClr val="tx1"/>
                    </a:solidFill>
                  </a:rPr>
                  <a:t>высшая квалификационная категория</a:t>
                </a:r>
              </a:p>
              <a:p>
                <a:pPr algn="ctr"/>
                <a:r>
                  <a:rPr lang="ru-RU" sz="1600" dirty="0">
                    <a:solidFill>
                      <a:schemeClr val="tx1"/>
                    </a:solidFill>
                  </a:rPr>
                  <a:t>(на момент подачи заявления)</a:t>
                </a:r>
              </a:p>
            </p:txBody>
          </p:sp>
          <p:sp>
            <p:nvSpPr>
              <p:cNvPr id="112" name="Прямоугольник: скругленные углы 111">
                <a:extLst>
                  <a:ext uri="{FF2B5EF4-FFF2-40B4-BE49-F238E27FC236}">
                    <a16:creationId xmlns:a16="http://schemas.microsoft.com/office/drawing/2014/main" id="{DB077E06-0AF3-DBDB-9722-7D4EF365813F}"/>
                  </a:ext>
                </a:extLst>
              </p:cNvPr>
              <p:cNvSpPr/>
              <p:nvPr/>
            </p:nvSpPr>
            <p:spPr>
              <a:xfrm>
                <a:off x="7631981" y="1326711"/>
                <a:ext cx="4169808" cy="528190"/>
              </a:xfrm>
              <a:prstGeom prst="roundRect">
                <a:avLst/>
              </a:prstGeom>
              <a:solidFill>
                <a:srgbClr val="F0F4FA"/>
              </a:solidFill>
              <a:ln>
                <a:solidFill>
                  <a:schemeClr val="accent1">
                    <a:shade val="15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b="1" dirty="0">
                    <a:solidFill>
                      <a:schemeClr val="tx1"/>
                    </a:solidFill>
                  </a:rPr>
                  <a:t>Подать заявление</a:t>
                </a:r>
                <a:endParaRPr lang="ru-RU" sz="16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8" name="Прямая со стрелкой 117">
                <a:extLst>
                  <a:ext uri="{FF2B5EF4-FFF2-40B4-BE49-F238E27FC236}">
                    <a16:creationId xmlns:a16="http://schemas.microsoft.com/office/drawing/2014/main" id="{677BDA6C-7BF7-3669-FB0E-83AF49D517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6885" y="1038585"/>
                <a:ext cx="0" cy="314181"/>
              </a:xfrm>
              <a:prstGeom prst="straightConnector1">
                <a:avLst/>
              </a:prstGeom>
              <a:ln w="25400">
                <a:solidFill>
                  <a:schemeClr val="accent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1900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8" y="624396"/>
            <a:ext cx="4945201" cy="6218447"/>
          </a:xfrm>
          <a:prstGeom prst="homePlate">
            <a:avLst>
              <a:gd name="adj" fmla="val 29882"/>
            </a:avLst>
          </a:prstGeom>
          <a:solidFill>
            <a:srgbClr val="647FAE"/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Аттестация 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целях установления 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квалификационных 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категорий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«педагог-методист» и «педагог-наставник»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AD7184C-A80A-68E4-77DC-F013EDACE66F}"/>
              </a:ext>
            </a:extLst>
          </p:cNvPr>
          <p:cNvGrpSpPr/>
          <p:nvPr/>
        </p:nvGrpSpPr>
        <p:grpSpPr>
          <a:xfrm>
            <a:off x="4849520" y="304271"/>
            <a:ext cx="7165966" cy="2349389"/>
            <a:chOff x="4705735" y="218966"/>
            <a:chExt cx="7165966" cy="2349389"/>
          </a:xfrm>
        </p:grpSpPr>
        <p:sp>
          <p:nvSpPr>
            <p:cNvPr id="15" name="Объект 2">
              <a:extLst>
                <a:ext uri="{FF2B5EF4-FFF2-40B4-BE49-F238E27FC236}">
                  <a16:creationId xmlns:a16="http://schemas.microsoft.com/office/drawing/2014/main" id="{BEC94C41-B364-C307-E4C5-97617BC19ED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55868" y="569082"/>
              <a:ext cx="6515833" cy="1999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 аттестации в целях установления квалификационных категорий «педагог-методист» или «педагог-наставник» оценивается дополнительная работа, не входящая в должностные обязанности педагогического работника.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8E82B064-A3AE-FD9E-E1FE-96519CEE5BC1}"/>
                </a:ext>
              </a:extLst>
            </p:cNvPr>
            <p:cNvSpPr/>
            <p:nvPr/>
          </p:nvSpPr>
          <p:spPr>
            <a:xfrm>
              <a:off x="4705735" y="218966"/>
              <a:ext cx="943449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8800" b="0" cap="none" spc="0" dirty="0">
                  <a:ln w="0"/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22115FA6-903F-04DA-916C-D0099127595E}"/>
              </a:ext>
            </a:extLst>
          </p:cNvPr>
          <p:cNvGrpSpPr/>
          <p:nvPr/>
        </p:nvGrpSpPr>
        <p:grpSpPr>
          <a:xfrm>
            <a:off x="5078452" y="2655926"/>
            <a:ext cx="6937034" cy="2448986"/>
            <a:chOff x="5216257" y="3283906"/>
            <a:chExt cx="6937034" cy="2448986"/>
          </a:xfrm>
        </p:grpSpPr>
        <p:sp>
          <p:nvSpPr>
            <p:cNvPr id="5" name="Объект 2">
              <a:extLst>
                <a:ext uri="{FF2B5EF4-FFF2-40B4-BE49-F238E27FC236}">
                  <a16:creationId xmlns:a16="http://schemas.microsoft.com/office/drawing/2014/main" id="{7066A995-250C-4281-2F9F-5DFDAD0BE7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826546" y="3733619"/>
              <a:ext cx="6326745" cy="1999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 заявлению об аттестации в целях установления квалификационных категорий «педагог-методист» или «педагог-наставник» должно быть приложено ходатайство работодателя, характеризующее деятельность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педагогического работника.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455CD03-47B6-19F6-004B-4AEB183F910A}"/>
                </a:ext>
              </a:extLst>
            </p:cNvPr>
            <p:cNvSpPr/>
            <p:nvPr/>
          </p:nvSpPr>
          <p:spPr>
            <a:xfrm>
              <a:off x="5216257" y="3283906"/>
              <a:ext cx="943449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8800" b="0" cap="none" spc="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ABD4CBC-D979-11B7-25E6-7DB3F06C287A}"/>
              </a:ext>
            </a:extLst>
          </p:cNvPr>
          <p:cNvGrpSpPr/>
          <p:nvPr/>
        </p:nvGrpSpPr>
        <p:grpSpPr>
          <a:xfrm>
            <a:off x="5078452" y="5157124"/>
            <a:ext cx="6937034" cy="1446550"/>
            <a:chOff x="5216257" y="3283906"/>
            <a:chExt cx="6937034" cy="1446550"/>
          </a:xfrm>
        </p:grpSpPr>
        <p:sp>
          <p:nvSpPr>
            <p:cNvPr id="4" name="Объект 2">
              <a:extLst>
                <a:ext uri="{FF2B5EF4-FFF2-40B4-BE49-F238E27FC236}">
                  <a16:creationId xmlns:a16="http://schemas.microsoft.com/office/drawing/2014/main" id="{D39AFDF7-B85F-A95F-6A0E-80132D29D3C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826546" y="3733619"/>
              <a:ext cx="6326745" cy="996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Методист, старший методист не вправе претендовать на квалификационную категорию «педагог-методист».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821B51F-50FC-2EAF-6CB3-48B5DB6CC14F}"/>
                </a:ext>
              </a:extLst>
            </p:cNvPr>
            <p:cNvSpPr/>
            <p:nvPr/>
          </p:nvSpPr>
          <p:spPr>
            <a:xfrm>
              <a:off x="5216257" y="3283906"/>
              <a:ext cx="943449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8800" b="0" cap="none" spc="0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6148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8" y="624396"/>
            <a:ext cx="4945201" cy="6218447"/>
          </a:xfrm>
          <a:prstGeom prst="homePlate">
            <a:avLst>
              <a:gd name="adj" fmla="val 29882"/>
            </a:avLst>
          </a:prstGeom>
          <a:solidFill>
            <a:srgbClr val="647FAE"/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Аттестация 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целях установления 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квалификационных 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категорий</a:t>
            </a:r>
          </a:p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«педагог-методист» и «педагог-наставник»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15" name="Объект 2">
            <a:extLst>
              <a:ext uri="{FF2B5EF4-FFF2-40B4-BE49-F238E27FC236}">
                <a16:creationId xmlns:a16="http://schemas.microsoft.com/office/drawing/2014/main" id="{BEC94C41-B364-C307-E4C5-97617BC19ED4}"/>
              </a:ext>
            </a:extLst>
          </p:cNvPr>
          <p:cNvSpPr txBox="1">
            <a:spLocks/>
          </p:cNvSpPr>
          <p:nvPr/>
        </p:nvSpPr>
        <p:spPr bwMode="auto">
          <a:xfrm>
            <a:off x="5499654" y="654387"/>
            <a:ext cx="4945202" cy="47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Ходатайство работодателя: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066A995-250C-4281-2F9F-5DFDAD0BE7F5}"/>
              </a:ext>
            </a:extLst>
          </p:cNvPr>
          <p:cNvSpPr txBox="1">
            <a:spLocks/>
          </p:cNvSpPr>
          <p:nvPr/>
        </p:nvSpPr>
        <p:spPr bwMode="auto">
          <a:xfrm>
            <a:off x="5078452" y="1263283"/>
            <a:ext cx="6937033" cy="264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1.Характеризует деятельность педагогического работника, направленную на совершенствование методической работы или наставничества непосредственно в образовательной организации.</a:t>
            </a:r>
          </a:p>
          <a:p>
            <a:pPr marL="263525" indent="-26352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63525" indent="-263525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2.Формируется на основе решения педагогического совета образовательной организации, на котором рассматривалась деятельность педагогического работника.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ABD4CBC-D979-11B7-25E6-7DB3F06C287A}"/>
              </a:ext>
            </a:extLst>
          </p:cNvPr>
          <p:cNvGrpSpPr/>
          <p:nvPr/>
        </p:nvGrpSpPr>
        <p:grpSpPr>
          <a:xfrm>
            <a:off x="4846102" y="4413206"/>
            <a:ext cx="7169383" cy="2278944"/>
            <a:chOff x="5216257" y="3283906"/>
            <a:chExt cx="7169383" cy="2278944"/>
          </a:xfrm>
        </p:grpSpPr>
        <p:sp>
          <p:nvSpPr>
            <p:cNvPr id="4" name="Объект 2">
              <a:extLst>
                <a:ext uri="{FF2B5EF4-FFF2-40B4-BE49-F238E27FC236}">
                  <a16:creationId xmlns:a16="http://schemas.microsoft.com/office/drawing/2014/main" id="{D39AFDF7-B85F-A95F-6A0E-80132D29D3C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826546" y="3733619"/>
              <a:ext cx="6559094" cy="1829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Ходатайство согласуется с выборным органом первичной профсоюзной организации, а в случае отсутствия такового – с иным представительным органом работников организации.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821B51F-50FC-2EAF-6CB3-48B5DB6CC14F}"/>
                </a:ext>
              </a:extLst>
            </p:cNvPr>
            <p:cNvSpPr/>
            <p:nvPr/>
          </p:nvSpPr>
          <p:spPr>
            <a:xfrm>
              <a:off x="5216257" y="3283906"/>
              <a:ext cx="943449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8800" b="0" cap="none" spc="0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455CD03-47B6-19F6-004B-4AEB183F910A}"/>
              </a:ext>
            </a:extLst>
          </p:cNvPr>
          <p:cNvSpPr/>
          <p:nvPr/>
        </p:nvSpPr>
        <p:spPr>
          <a:xfrm>
            <a:off x="5217016" y="105389"/>
            <a:ext cx="94344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ru-RU" sz="8800" b="0" cap="none" spc="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6336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1D5F037-961F-E0C0-F04D-71B016C22459}"/>
              </a:ext>
            </a:extLst>
          </p:cNvPr>
          <p:cNvGrpSpPr/>
          <p:nvPr/>
        </p:nvGrpSpPr>
        <p:grpSpPr>
          <a:xfrm>
            <a:off x="0" y="58708"/>
            <a:ext cx="12192000" cy="503508"/>
            <a:chOff x="0" y="223808"/>
            <a:chExt cx="12192000" cy="503508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083F88C-C7BE-E603-AC60-5C95E2E76508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B01AF98-1A97-537A-9BA7-9B211F6EB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8452" y="635959"/>
            <a:ext cx="4318788" cy="6222041"/>
          </a:xfrm>
          <a:prstGeom prst="homePlate">
            <a:avLst>
              <a:gd name="adj" fmla="val 25095"/>
            </a:avLst>
          </a:prstGeom>
          <a:solidFill>
            <a:srgbClr val="8CAACA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b="1" dirty="0"/>
              <a:t>Федеральный закон </a:t>
            </a:r>
          </a:p>
          <a:p>
            <a:r>
              <a:rPr lang="ru-RU" b="1" dirty="0"/>
              <a:t>от 17 февраля 2023 г.</a:t>
            </a:r>
          </a:p>
          <a:p>
            <a:r>
              <a:rPr lang="ru-RU" b="1" dirty="0"/>
              <a:t>№ 19-ФЗ «Об 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Российской Федерации 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Федерации»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103624EC-5D7D-D87B-AFFF-C898A3B8AB8A}"/>
              </a:ext>
            </a:extLst>
          </p:cNvPr>
          <p:cNvGrpSpPr/>
          <p:nvPr/>
        </p:nvGrpSpPr>
        <p:grpSpPr>
          <a:xfrm>
            <a:off x="3715248" y="174148"/>
            <a:ext cx="7815490" cy="1782453"/>
            <a:chOff x="6482413" y="126635"/>
            <a:chExt cx="7815490" cy="1782453"/>
          </a:xfrm>
        </p:grpSpPr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8ABA9659-A17E-738F-64F8-03C4328455F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896746" y="434486"/>
              <a:ext cx="7401157" cy="1474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/>
                <a:t>Лица, имеющие квалификационные категории педагогических работников, установленные на территориях </a:t>
              </a:r>
              <a:r>
                <a:rPr lang="ru-RU" sz="1600" b="1" i="1" u="sng" dirty="0"/>
                <a:t>до дня их принятия в Российскую Федерацию, признаются в Российской Федерации имеющими квалификационные категории </a:t>
              </a:r>
              <a:r>
                <a:rPr lang="ru-RU" sz="1600" dirty="0"/>
                <a:t>педагогических работников </a:t>
              </a:r>
              <a:r>
                <a:rPr lang="ru-RU" sz="1600" b="1" i="1" u="sng" dirty="0"/>
                <a:t>на срок их присвоения </a:t>
              </a:r>
              <a:r>
                <a:rPr lang="ru-RU" sz="1600" dirty="0"/>
                <a:t>в порядке, установленном федеральным органом исполнительной власти.</a:t>
              </a:r>
            </a:p>
            <a:p>
              <a:pPr marL="0" indent="0" algn="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600" dirty="0"/>
                <a:t>Ч. 4, СТ. 7</a:t>
              </a:r>
              <a:endParaRPr lang="ru-RU" sz="1400" b="1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B4B50B9-D91F-E0E8-37C5-219CF7DA93B5}"/>
                </a:ext>
              </a:extLst>
            </p:cNvPr>
            <p:cNvSpPr/>
            <p:nvPr/>
          </p:nvSpPr>
          <p:spPr>
            <a:xfrm>
              <a:off x="6482413" y="126635"/>
              <a:ext cx="943449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7200" b="0" cap="none" spc="0" dirty="0">
                  <a:ln w="0"/>
                  <a:solidFill>
                    <a:srgbClr val="4C75A3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7A220839-F074-F42A-4084-1BDBEFEA6BA9}"/>
              </a:ext>
            </a:extLst>
          </p:cNvPr>
          <p:cNvGrpSpPr/>
          <p:nvPr/>
        </p:nvGrpSpPr>
        <p:grpSpPr>
          <a:xfrm>
            <a:off x="4327240" y="2672046"/>
            <a:ext cx="7547436" cy="3703955"/>
            <a:chOff x="4633993" y="3161076"/>
            <a:chExt cx="7547436" cy="3703955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BACB64DA-4EC1-2F38-3C78-DFE4FCF0B989}"/>
                </a:ext>
              </a:extLst>
            </p:cNvPr>
            <p:cNvGrpSpPr/>
            <p:nvPr/>
          </p:nvGrpSpPr>
          <p:grpSpPr>
            <a:xfrm>
              <a:off x="6443921" y="3161076"/>
              <a:ext cx="3144951" cy="1200329"/>
              <a:chOff x="7514929" y="2644123"/>
              <a:chExt cx="3144951" cy="1200329"/>
            </a:xfrm>
          </p:grpSpPr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7EB7EC5B-9A56-AAC7-A965-9D5C7FF2D254}"/>
                  </a:ext>
                </a:extLst>
              </p:cNvPr>
              <p:cNvSpPr/>
              <p:nvPr/>
            </p:nvSpPr>
            <p:spPr>
              <a:xfrm>
                <a:off x="7514929" y="2644123"/>
                <a:ext cx="943449" cy="120032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685800" indent="-685800" algn="ctr">
                  <a:buFont typeface="Wingdings" panose="05000000000000000000" pitchFamily="2" charset="2"/>
                  <a:buChar char="ü"/>
                </a:pPr>
                <a:r>
                  <a:rPr lang="ru-RU" sz="7200" b="0" cap="none" spc="0" dirty="0">
                    <a:ln w="0"/>
                    <a:solidFill>
                      <a:srgbClr val="4C75A3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</a:p>
            </p:txBody>
          </p:sp>
          <p:sp>
            <p:nvSpPr>
              <p:cNvPr id="14" name="Объект 2">
                <a:extLst>
                  <a:ext uri="{FF2B5EF4-FFF2-40B4-BE49-F238E27FC236}">
                    <a16:creationId xmlns:a16="http://schemas.microsoft.com/office/drawing/2014/main" id="{F7EFA293-A0AA-063E-098A-D382FC2A91F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64108" y="3156506"/>
                <a:ext cx="2995772" cy="3886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fontAlgn="base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b="1" dirty="0"/>
                  <a:t>До 1 сентября 2024 года:</a:t>
                </a:r>
                <a:endParaRPr lang="ru-RU" sz="1400" b="1" dirty="0"/>
              </a:p>
            </p:txBody>
          </p:sp>
        </p:grp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F3FF2677-2852-06AC-7720-D52EBD79FF03}"/>
                </a:ext>
              </a:extLst>
            </p:cNvPr>
            <p:cNvGrpSpPr/>
            <p:nvPr/>
          </p:nvGrpSpPr>
          <p:grpSpPr>
            <a:xfrm>
              <a:off x="7781550" y="4039820"/>
              <a:ext cx="4399879" cy="2825211"/>
              <a:chOff x="7781550" y="4039820"/>
              <a:chExt cx="4399879" cy="2825211"/>
            </a:xfrm>
          </p:grpSpPr>
          <p:sp>
            <p:nvSpPr>
              <p:cNvPr id="16" name="Объект 2">
                <a:extLst>
                  <a:ext uri="{FF2B5EF4-FFF2-40B4-BE49-F238E27FC236}">
                    <a16:creationId xmlns:a16="http://schemas.microsoft.com/office/drawing/2014/main" id="{9BD6D33D-51F2-CF1D-9A1D-778CF1FBA31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045795" y="4156528"/>
                <a:ext cx="4135634" cy="2708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fontAlgn="base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b="1" u="sng" dirty="0"/>
                  <a:t>Продлевается действие квалификационных категорий тренеров, сроки действия которых заканчиваются в период 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b="1" u="sng" dirty="0"/>
                  <a:t>с 1 марта 2022 года по 1 июня 2024 года</a:t>
                </a:r>
                <a:r>
                  <a:rPr lang="ru-RU" sz="1600" dirty="0"/>
                  <a:t>.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400" dirty="0"/>
                  <a:t> </a:t>
                </a:r>
                <a:r>
                  <a:rPr lang="ru-RU" sz="1300" dirty="0"/>
                  <a:t>Лица, имеющие квалификационные категории тренеров, установленные на территориях до дня их принятия в Российскую Федерацию, признаются в Российской Федерации имеющими квалификационные категории педагогических работников на срок присвоения имеющихся у них квалификационных категорий тренеров.</a:t>
                </a:r>
              </a:p>
              <a:p>
                <a:pPr marL="0" indent="0" algn="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dirty="0"/>
                  <a:t>Ч. 6, ст. 7</a:t>
                </a:r>
                <a:endParaRPr lang="ru-RU" sz="1400" dirty="0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51F3B01-E83B-2E72-CCB2-F69A742DCF2A}"/>
                  </a:ext>
                </a:extLst>
              </p:cNvPr>
              <p:cNvSpPr/>
              <p:nvPr/>
            </p:nvSpPr>
            <p:spPr>
              <a:xfrm>
                <a:off x="7781550" y="4039820"/>
                <a:ext cx="943449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685800" indent="-685800" algn="ctr">
                  <a:buFont typeface="Wingdings" panose="05000000000000000000" pitchFamily="2" charset="2"/>
                  <a:buChar char="ü"/>
                </a:pPr>
                <a:r>
                  <a:rPr lang="ru-RU" sz="3200" b="0" cap="none" spc="0" dirty="0">
                    <a:ln w="0"/>
                    <a:solidFill>
                      <a:srgbClr val="4C75A3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14F72B4A-9C28-6A22-459E-A634B42B3E7A}"/>
                </a:ext>
              </a:extLst>
            </p:cNvPr>
            <p:cNvGrpSpPr/>
            <p:nvPr/>
          </p:nvGrpSpPr>
          <p:grpSpPr>
            <a:xfrm>
              <a:off x="4633993" y="4039821"/>
              <a:ext cx="3372827" cy="2387932"/>
              <a:chOff x="4633993" y="4039821"/>
              <a:chExt cx="3372827" cy="2387932"/>
            </a:xfrm>
          </p:grpSpPr>
          <p:sp>
            <p:nvSpPr>
              <p:cNvPr id="15" name="Объект 2">
                <a:extLst>
                  <a:ext uri="{FF2B5EF4-FFF2-40B4-BE49-F238E27FC236}">
                    <a16:creationId xmlns:a16="http://schemas.microsoft.com/office/drawing/2014/main" id="{2526C11D-A439-63CB-0CB7-ED4C7DA4BC8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633993" y="4175010"/>
                <a:ext cx="3372827" cy="22527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228600" indent="-228600" algn="l" rtl="0" fontAlgn="base">
                  <a:lnSpc>
                    <a:spcPct val="90000"/>
                  </a:lnSpc>
                  <a:spcBef>
                    <a:spcPts val="1000"/>
                  </a:spcBef>
                  <a:spcAft>
                    <a:spcPct val="0"/>
                  </a:spcAft>
                  <a:buFont typeface="Arial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b="1" u="sng" dirty="0"/>
                  <a:t>Продлевается действие квалификационных категорий</a:t>
                </a:r>
                <a:r>
                  <a:rPr lang="ru-RU" sz="1600" dirty="0"/>
                  <a:t> педагогических работников из числа лиц, указанных в части 1 настоящей статьи, </a:t>
                </a:r>
                <a:r>
                  <a:rPr lang="ru-RU" sz="1600" b="1" u="sng" dirty="0"/>
                  <a:t>сроки действия которых заканчиваются в период с 1 марта 2022 года по 1 июня 2024 года.</a:t>
                </a:r>
              </a:p>
              <a:p>
                <a:pPr marL="0" indent="0" algn="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ru-RU" sz="1600" dirty="0"/>
                  <a:t>Ч.5, ст. 7</a:t>
                </a:r>
                <a:endParaRPr lang="ru-RU" sz="1400" b="1" dirty="0"/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B1086C56-EECD-C33E-1AA3-3A10BC0580DB}"/>
                  </a:ext>
                </a:extLst>
              </p:cNvPr>
              <p:cNvSpPr/>
              <p:nvPr/>
            </p:nvSpPr>
            <p:spPr>
              <a:xfrm>
                <a:off x="4884885" y="4039821"/>
                <a:ext cx="943449" cy="58477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685800" indent="-685800" algn="ctr">
                  <a:buFont typeface="Wingdings" panose="05000000000000000000" pitchFamily="2" charset="2"/>
                  <a:buChar char="ü"/>
                </a:pPr>
                <a:r>
                  <a:rPr lang="ru-RU" sz="3200" b="0" cap="none" spc="0" dirty="0">
                    <a:ln w="0"/>
                    <a:solidFill>
                      <a:srgbClr val="4C75A3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4664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1D5F037-961F-E0C0-F04D-71B016C22459}"/>
              </a:ext>
            </a:extLst>
          </p:cNvPr>
          <p:cNvGrpSpPr/>
          <p:nvPr/>
        </p:nvGrpSpPr>
        <p:grpSpPr>
          <a:xfrm>
            <a:off x="0" y="58708"/>
            <a:ext cx="12192000" cy="503508"/>
            <a:chOff x="0" y="223808"/>
            <a:chExt cx="12192000" cy="503508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083F88C-C7BE-E603-AC60-5C95E2E76508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B01AF98-1A97-537A-9BA7-9B211F6EB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2922D1-386D-3B27-6537-2F1EEFD3F4A9}"/>
              </a:ext>
            </a:extLst>
          </p:cNvPr>
          <p:cNvSpPr txBox="1">
            <a:spLocks/>
          </p:cNvSpPr>
          <p:nvPr/>
        </p:nvSpPr>
        <p:spPr bwMode="auto">
          <a:xfrm>
            <a:off x="0" y="446444"/>
            <a:ext cx="12192000" cy="578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Основания для установления квалификационных категорий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824652C-044F-C95B-7109-381656545B07}"/>
              </a:ext>
            </a:extLst>
          </p:cNvPr>
          <p:cNvGrpSpPr/>
          <p:nvPr/>
        </p:nvGrpSpPr>
        <p:grpSpPr>
          <a:xfrm>
            <a:off x="6590367" y="902364"/>
            <a:ext cx="5543458" cy="5203973"/>
            <a:chOff x="791523" y="1587838"/>
            <a:chExt cx="6386607" cy="4920636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8B9826B0-574E-E00A-4BD0-D9C875802CCD}"/>
                </a:ext>
              </a:extLst>
            </p:cNvPr>
            <p:cNvSpPr/>
            <p:nvPr/>
          </p:nvSpPr>
          <p:spPr>
            <a:xfrm>
              <a:off x="791781" y="1638103"/>
              <a:ext cx="6386349" cy="4870371"/>
            </a:xfrm>
            <a:prstGeom prst="roundRect">
              <a:avLst>
                <a:gd name="adj" fmla="val 5806"/>
              </a:avLst>
            </a:prstGeom>
            <a:noFill/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5738" indent="-185738" algn="just">
                <a:buFont typeface="Arial" panose="020B0604020202020204" pitchFamily="34" charset="0"/>
                <a:buChar char="•"/>
              </a:pPr>
              <a:endParaRPr lang="ru-RU" dirty="0">
                <a:solidFill>
                  <a:schemeClr val="tx1"/>
                </a:solidFill>
              </a:endParaRP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endParaRPr lang="ru-RU" dirty="0">
                <a:solidFill>
                  <a:schemeClr val="tx1"/>
                </a:solidFill>
              </a:endParaRP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Руководство практической подготовкой студентов, обучающихся по образовательным программам среднего профессионального образования и (или) образовательным программам высшего образования;</a:t>
              </a: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наставничество в отношении педагогических работников образовательной организации, активное сопровождение их профессионального развития в образовательной организации;</a:t>
              </a: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содействие в подготовке педагогических работников, в том числе из числа молодых специалистов, к участию в конкурсах профессионального (педагогического) мастерства;</a:t>
              </a: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распространение авторских подходов и методических разработок в области наставнической деятельности в образовательной организации.</a:t>
              </a:r>
            </a:p>
          </p:txBody>
        </p:sp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A2A640B9-6862-D81E-B7D8-64A154C46A4F}"/>
                </a:ext>
              </a:extLst>
            </p:cNvPr>
            <p:cNvSpPr/>
            <p:nvPr/>
          </p:nvSpPr>
          <p:spPr>
            <a:xfrm>
              <a:off x="791523" y="1587838"/>
              <a:ext cx="6368748" cy="55266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/>
                <a:t>«Педагог-наставник»</a:t>
              </a:r>
            </a:p>
            <a:p>
              <a:pPr algn="ctr"/>
              <a:r>
                <a:rPr lang="ru-RU" sz="2100" b="1" dirty="0"/>
                <a:t>(п. 51)</a:t>
              </a:r>
              <a:endParaRPr lang="ru-RU" dirty="0"/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F87A6D69-6E2B-98C1-EF3A-CEE68F2C57FB}"/>
              </a:ext>
            </a:extLst>
          </p:cNvPr>
          <p:cNvGrpSpPr/>
          <p:nvPr/>
        </p:nvGrpSpPr>
        <p:grpSpPr>
          <a:xfrm>
            <a:off x="46494" y="917862"/>
            <a:ext cx="6400799" cy="5254035"/>
            <a:chOff x="178408" y="1587838"/>
            <a:chExt cx="7660326" cy="5017170"/>
          </a:xfrm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4027E137-7576-2981-1A92-8AE5A31455E4}"/>
                </a:ext>
              </a:extLst>
            </p:cNvPr>
            <p:cNvSpPr/>
            <p:nvPr/>
          </p:nvSpPr>
          <p:spPr>
            <a:xfrm>
              <a:off x="178676" y="1686406"/>
              <a:ext cx="7660058" cy="4918602"/>
            </a:xfrm>
            <a:prstGeom prst="roundRect">
              <a:avLst>
                <a:gd name="adj" fmla="val 5806"/>
              </a:avLst>
            </a:prstGeom>
            <a:noFill/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5738" lvl="0" indent="-185738" algn="just">
                <a:buFont typeface="Arial" panose="020B0604020202020204" pitchFamily="34" charset="0"/>
                <a:buChar char="•"/>
              </a:pPr>
              <a:endParaRPr lang="ru-RU" dirty="0">
                <a:solidFill>
                  <a:schemeClr val="tx1"/>
                </a:solidFill>
              </a:endParaRP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endParaRPr lang="ru-RU" dirty="0">
                <a:solidFill>
                  <a:schemeClr val="tx1"/>
                </a:solidFill>
              </a:endParaRP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Организация и активное участие в методической работе образовательной организации;</a:t>
              </a: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руководство разработкой программно-методического сопровождения образовательного процесса, в том числе методического сопровождения реализации инновационных образовательных программ и проектов в образовательной организации;</a:t>
              </a: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методическая поддержка педагогических работников образовательной организации при подготовке к участию в профессиональных конкурсах;</a:t>
              </a: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участие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дефицитов;</a:t>
              </a: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dirty="0">
                  <a:solidFill>
                    <a:schemeClr val="tx1"/>
                  </a:solidFill>
                </a:rPr>
                <a:t>передача опыта по применению в образовательной организации авторских учебных и (или) учебно-методических разработок.</a:t>
              </a:r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C46C575F-45D2-BB46-064E-0FA8BA38ED58}"/>
                </a:ext>
              </a:extLst>
            </p:cNvPr>
            <p:cNvSpPr/>
            <p:nvPr/>
          </p:nvSpPr>
          <p:spPr>
            <a:xfrm>
              <a:off x="178408" y="1587838"/>
              <a:ext cx="7660058" cy="55266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/>
                <a:t>«Педагог-методист»</a:t>
              </a:r>
            </a:p>
            <a:p>
              <a:pPr algn="ctr"/>
              <a:r>
                <a:rPr lang="ru-RU" sz="2100" b="1" dirty="0"/>
                <a:t>(п. 50)</a:t>
              </a:r>
              <a:endParaRPr lang="ru-RU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11D522F-11BC-652E-7B48-451660292D45}"/>
              </a:ext>
            </a:extLst>
          </p:cNvPr>
          <p:cNvSpPr txBox="1"/>
          <p:nvPr/>
        </p:nvSpPr>
        <p:spPr>
          <a:xfrm>
            <a:off x="58175" y="6137333"/>
            <a:ext cx="1206014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FF0000"/>
                </a:solidFill>
              </a:rPr>
              <a:t>Показатели деятельности, указанные выше, </a:t>
            </a:r>
          </a:p>
          <a:p>
            <a:pPr algn="ctr"/>
            <a:r>
              <a:rPr lang="ru-RU" sz="1900" b="1" dirty="0">
                <a:solidFill>
                  <a:srgbClr val="FF0000"/>
                </a:solidFill>
              </a:rPr>
              <a:t>не должны входить в должностные обязанности педагога!</a:t>
            </a:r>
          </a:p>
        </p:txBody>
      </p:sp>
    </p:spTree>
    <p:extLst>
      <p:ext uri="{BB962C8B-B14F-4D97-AF65-F5344CB8AC3E}">
        <p14:creationId xmlns:p14="http://schemas.microsoft.com/office/powerpoint/2010/main" val="4213324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9" y="624396"/>
            <a:ext cx="4455800" cy="6218447"/>
          </a:xfrm>
          <a:prstGeom prst="homePlate">
            <a:avLst>
              <a:gd name="adj" fmla="val 29882"/>
            </a:avLst>
          </a:prstGeom>
          <a:solidFill>
            <a:srgbClr val="647FAE"/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Аттестация 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целях установления 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квалификационных 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категорий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«педагог-методист» и «педагог-наставник», документы, оценка деятельности, решение аттестационной комиссии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15" name="Объект 2">
            <a:extLst>
              <a:ext uri="{FF2B5EF4-FFF2-40B4-BE49-F238E27FC236}">
                <a16:creationId xmlns:a16="http://schemas.microsoft.com/office/drawing/2014/main" id="{BEC94C41-B364-C307-E4C5-97617BC19ED4}"/>
              </a:ext>
            </a:extLst>
          </p:cNvPr>
          <p:cNvSpPr txBox="1">
            <a:spLocks/>
          </p:cNvSpPr>
          <p:nvPr/>
        </p:nvSpPr>
        <p:spPr bwMode="auto">
          <a:xfrm>
            <a:off x="5490323" y="423686"/>
            <a:ext cx="4945202" cy="343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066A995-250C-4281-2F9F-5DFDAD0BE7F5}"/>
              </a:ext>
            </a:extLst>
          </p:cNvPr>
          <p:cNvSpPr txBox="1">
            <a:spLocks/>
          </p:cNvSpPr>
          <p:nvPr/>
        </p:nvSpPr>
        <p:spPr bwMode="auto">
          <a:xfrm>
            <a:off x="4138048" y="759077"/>
            <a:ext cx="8015244" cy="171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Характеризуют методическую или наставническую деятельность аттестуемого.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Направляются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аттестующимся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аттестационную комиссию не позднее чем за 5 рабочих дней до проведения заседания.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D39AFDF7-B85F-A95F-6A0E-80132D29D3CB}"/>
              </a:ext>
            </a:extLst>
          </p:cNvPr>
          <p:cNvSpPr txBox="1">
            <a:spLocks/>
          </p:cNvSpPr>
          <p:nvPr/>
        </p:nvSpPr>
        <p:spPr bwMode="auto">
          <a:xfrm>
            <a:off x="4250591" y="4272808"/>
            <a:ext cx="8015244" cy="2589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«Установить квалификационную категорию «…» / отказать в установлении квалификационной категории» (в этом случае проведение аттестации в целях установления таких квалификационных категорий осуществляется не ранее чем через один год).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Вступает в силу со дня его вынесения.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основанием для дифференциации оплаты труда педагогических работников.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DBFEEC0-F58C-39DB-2332-32A84EED47FA}"/>
              </a:ext>
            </a:extLst>
          </p:cNvPr>
          <p:cNvGrpSpPr/>
          <p:nvPr/>
        </p:nvGrpSpPr>
        <p:grpSpPr>
          <a:xfrm>
            <a:off x="4250591" y="2343319"/>
            <a:ext cx="7714101" cy="1399195"/>
            <a:chOff x="4250591" y="2398404"/>
            <a:chExt cx="7714101" cy="1399195"/>
          </a:xfrm>
        </p:grpSpPr>
        <p:sp>
          <p:nvSpPr>
            <p:cNvPr id="10" name="Объект 2">
              <a:extLst>
                <a:ext uri="{FF2B5EF4-FFF2-40B4-BE49-F238E27FC236}">
                  <a16:creationId xmlns:a16="http://schemas.microsoft.com/office/drawing/2014/main" id="{690121ED-FF9C-886F-56AB-8AB127B7C18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456391" y="2398404"/>
              <a:ext cx="4945202" cy="343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ОЦЕНКА ДЕЯТЕЛЬНОСТИ</a:t>
              </a:r>
            </a:p>
          </p:txBody>
        </p:sp>
        <p:sp>
          <p:nvSpPr>
            <p:cNvPr id="12" name="Объект 2">
              <a:extLst>
                <a:ext uri="{FF2B5EF4-FFF2-40B4-BE49-F238E27FC236}">
                  <a16:creationId xmlns:a16="http://schemas.microsoft.com/office/drawing/2014/main" id="{3DB7A2B4-3386-9173-7C35-3EDFA1964BC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250591" y="2693882"/>
              <a:ext cx="7714101" cy="1103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  <a:buFont typeface="Wingdings" panose="05000000000000000000" pitchFamily="2" charset="2"/>
                <a:buChar char="Ø"/>
              </a:pPr>
              <a:r>
                <a:rPr lang="ru-RU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Осуществляется аттестационной комиссией на основе ходатайства руководителя образовательной организации с учетом показателей соответствующим пунктам 50, 51 Порядка аттестации.</a:t>
              </a:r>
            </a:p>
          </p:txBody>
        </p:sp>
      </p:grpSp>
      <p:sp>
        <p:nvSpPr>
          <p:cNvPr id="13" name="Объект 2">
            <a:extLst>
              <a:ext uri="{FF2B5EF4-FFF2-40B4-BE49-F238E27FC236}">
                <a16:creationId xmlns:a16="http://schemas.microsoft.com/office/drawing/2014/main" id="{AA43FB48-FA25-0E76-2009-CA02152EA42A}"/>
              </a:ext>
            </a:extLst>
          </p:cNvPr>
          <p:cNvSpPr txBox="1">
            <a:spLocks/>
          </p:cNvSpPr>
          <p:nvPr/>
        </p:nvSpPr>
        <p:spPr bwMode="auto">
          <a:xfrm>
            <a:off x="5329377" y="3915230"/>
            <a:ext cx="5857671" cy="438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АТТЕСТАЦИОННОЙ КОМИССИИ</a:t>
            </a:r>
          </a:p>
        </p:txBody>
      </p:sp>
    </p:spTree>
    <p:extLst>
      <p:ext uri="{BB962C8B-B14F-4D97-AF65-F5344CB8AC3E}">
        <p14:creationId xmlns:p14="http://schemas.microsoft.com/office/powerpoint/2010/main" val="1093699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433ADD1-2DF4-9ADE-1C1C-5C5DABA77EB1}"/>
              </a:ext>
            </a:extLst>
          </p:cNvPr>
          <p:cNvSpPr/>
          <p:nvPr/>
        </p:nvSpPr>
        <p:spPr>
          <a:xfrm>
            <a:off x="2078848" y="-579278"/>
            <a:ext cx="8462287" cy="3528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8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7B95B420-05C5-5261-F40A-D1C9AD387DD1}"/>
              </a:ext>
            </a:extLst>
          </p:cNvPr>
          <p:cNvGrpSpPr/>
          <p:nvPr/>
        </p:nvGrpSpPr>
        <p:grpSpPr>
          <a:xfrm>
            <a:off x="55488" y="4446181"/>
            <a:ext cx="11952366" cy="1172967"/>
            <a:chOff x="127000" y="3492198"/>
            <a:chExt cx="11899900" cy="1172967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9BF26C65-4F19-E154-49FB-040DD47C71F9}"/>
                </a:ext>
              </a:extLst>
            </p:cNvPr>
            <p:cNvSpPr/>
            <p:nvPr/>
          </p:nvSpPr>
          <p:spPr>
            <a:xfrm>
              <a:off x="2894812" y="3494092"/>
              <a:ext cx="9132088" cy="1171073"/>
            </a:xfrm>
            <a:prstGeom prst="rect">
              <a:avLst/>
            </a:prstGeom>
            <a:noFill/>
            <a:ln w="25400">
              <a:solidFill>
                <a:srgbClr val="647FAE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6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Разработаны </a:t>
              </a:r>
              <a:r>
                <a:rPr lang="ru-RU" sz="16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и рассмотрены на ученых советах институтов методические рекомендации по подготовке и представлению материалов, подтверждающих результаты профессиональной деятельности педагогических работников в </a:t>
              </a:r>
              <a:r>
                <a:rPr lang="ru-RU" sz="1600" dirty="0" err="1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межаттестационный</a:t>
              </a:r>
              <a:r>
                <a:rPr lang="ru-RU" sz="16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период в ходе аттестации.</a:t>
              </a: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15C80B5E-2780-4B76-B47E-91A11E2C8B81}"/>
                </a:ext>
              </a:extLst>
            </p:cNvPr>
            <p:cNvSpPr/>
            <p:nvPr/>
          </p:nvSpPr>
          <p:spPr>
            <a:xfrm>
              <a:off x="127000" y="3492198"/>
              <a:ext cx="2767812" cy="1171073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УЧРЕЖДЕНИЯ ДОПОЛНИТЕЛЬНОГО ПРОФЕССИОНАЛЬНОГО ОБРАЗОВАНИЯ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57969A2-1011-0DE8-56BC-0049713213AE}"/>
              </a:ext>
            </a:extLst>
          </p:cNvPr>
          <p:cNvGrpSpPr/>
          <p:nvPr/>
        </p:nvGrpSpPr>
        <p:grpSpPr>
          <a:xfrm>
            <a:off x="55488" y="5771086"/>
            <a:ext cx="11965064" cy="978454"/>
            <a:chOff x="127000" y="3599030"/>
            <a:chExt cx="11965064" cy="978454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41F01F77-0E09-385C-93D0-04F890B10282}"/>
                </a:ext>
              </a:extLst>
            </p:cNvPr>
            <p:cNvSpPr/>
            <p:nvPr/>
          </p:nvSpPr>
          <p:spPr>
            <a:xfrm>
              <a:off x="2894812" y="3600923"/>
              <a:ext cx="9197252" cy="976560"/>
            </a:xfrm>
            <a:prstGeom prst="rect">
              <a:avLst/>
            </a:prstGeom>
            <a:noFill/>
            <a:ln w="25400">
              <a:solidFill>
                <a:srgbClr val="647FAE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6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Проведение 26 июня в 10.00 </a:t>
              </a:r>
              <a:r>
                <a:rPr lang="ru-RU" sz="16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семинара в онлайн-формате по вопросам подготовки и предоставления материалов, подтверждающих результаты профессиональной деятельности педагогических работников, для анализа в ходе аттестации.</a:t>
              </a: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07F046F-4DCA-7E62-3BE8-7EE6E9195CDE}"/>
                </a:ext>
              </a:extLst>
            </p:cNvPr>
            <p:cNvSpPr/>
            <p:nvPr/>
          </p:nvSpPr>
          <p:spPr>
            <a:xfrm>
              <a:off x="127000" y="3599030"/>
              <a:ext cx="2767812" cy="978454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ГБОУ ДПО «ДОНРИРО»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B96DC7A-F456-9205-AEE1-86CA62EA0B8E}"/>
              </a:ext>
            </a:extLst>
          </p:cNvPr>
          <p:cNvGrpSpPr/>
          <p:nvPr/>
        </p:nvGrpSpPr>
        <p:grpSpPr>
          <a:xfrm>
            <a:off x="68187" y="1112654"/>
            <a:ext cx="11977763" cy="1062348"/>
            <a:chOff x="49137" y="3684816"/>
            <a:chExt cx="11977763" cy="1062348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725B7F0-6077-4BA9-4324-BEDE7711628C}"/>
                </a:ext>
              </a:extLst>
            </p:cNvPr>
            <p:cNvSpPr/>
            <p:nvPr/>
          </p:nvSpPr>
          <p:spPr>
            <a:xfrm>
              <a:off x="2894812" y="3686710"/>
              <a:ext cx="9132088" cy="1060453"/>
            </a:xfrm>
            <a:prstGeom prst="rect">
              <a:avLst/>
            </a:prstGeom>
            <a:noFill/>
            <a:ln w="25400">
              <a:solidFill>
                <a:srgbClr val="647FAE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6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Подготовлены </a:t>
              </a:r>
              <a:r>
                <a:rPr lang="ru-RU" sz="16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ответы на часто задаваемые вопросы по применению Порядка проведения аттестации педагогических работников организаций, осуществляющих образовательную деятельность (письма от 17.08.2023 г № 08-1510/394,  от  07.05.2024 №08-610262 ).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F1B582B-31E1-EDE8-6F08-4845E27CE50B}"/>
                </a:ext>
              </a:extLst>
            </p:cNvPr>
            <p:cNvSpPr/>
            <p:nvPr/>
          </p:nvSpPr>
          <p:spPr>
            <a:xfrm>
              <a:off x="49137" y="3684816"/>
              <a:ext cx="2845675" cy="1062348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МИНИСТЕРСТВО ПРОСВЕЩЕНИЯ РОССИЙСКОЙ ФЕДЕРАЦИИ</a:t>
              </a: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3B08D92-8276-8E59-7D8D-EB5BA1CF1256}"/>
              </a:ext>
            </a:extLst>
          </p:cNvPr>
          <p:cNvGrpSpPr/>
          <p:nvPr/>
        </p:nvGrpSpPr>
        <p:grpSpPr>
          <a:xfrm>
            <a:off x="0" y="108460"/>
            <a:ext cx="12192000" cy="503508"/>
            <a:chOff x="0" y="223808"/>
            <a:chExt cx="12192000" cy="503508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7D21BF5-5CB2-96E4-3639-A0ACACDBBB33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BF3E089-1C23-B654-4E72-4449CADED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9ADDB88-8F3E-731E-1228-2A2830D0EC2A}"/>
              </a:ext>
            </a:extLst>
          </p:cNvPr>
          <p:cNvSpPr/>
          <p:nvPr/>
        </p:nvSpPr>
        <p:spPr>
          <a:xfrm>
            <a:off x="956452" y="521656"/>
            <a:ext cx="1027909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rgbClr val="647FA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МЕТОДИЧЕСКАЯ ПОДДЕРЖКА ПРОЦЕССА АТТЕСТАЦИИ</a:t>
            </a:r>
            <a:endParaRPr lang="ru-RU" sz="2800" b="1" cap="none" spc="0" dirty="0">
              <a:ln w="0"/>
              <a:solidFill>
                <a:srgbClr val="647FA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680A345-A5A2-72AE-E9C3-808750235295}"/>
              </a:ext>
            </a:extLst>
          </p:cNvPr>
          <p:cNvGrpSpPr/>
          <p:nvPr/>
        </p:nvGrpSpPr>
        <p:grpSpPr>
          <a:xfrm>
            <a:off x="68187" y="2335801"/>
            <a:ext cx="11977762" cy="1929245"/>
            <a:chOff x="135512" y="3724224"/>
            <a:chExt cx="11977762" cy="2196572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E50D9B6-1B98-AB0D-D469-CF06F1F61B83}"/>
                </a:ext>
              </a:extLst>
            </p:cNvPr>
            <p:cNvSpPr/>
            <p:nvPr/>
          </p:nvSpPr>
          <p:spPr>
            <a:xfrm>
              <a:off x="2906385" y="3726381"/>
              <a:ext cx="9206889" cy="2194415"/>
            </a:xfrm>
            <a:prstGeom prst="rect">
              <a:avLst/>
            </a:prstGeom>
            <a:noFill/>
            <a:ln w="25400">
              <a:solidFill>
                <a:srgbClr val="647FAE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905" algn="just">
                <a:spcAft>
                  <a:spcPts val="0"/>
                </a:spcAft>
                <a:tabLst>
                  <a:tab pos="962660" algn="l"/>
                </a:tabLst>
              </a:pPr>
              <a:r>
                <a:rPr lang="ru-RU" sz="1600" b="1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Разработаны: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6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и</a:t>
              </a:r>
              <a:r>
                <a:rPr lang="ru-RU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нструкция по процедуре аттестации педагогических работников государственных организаций Донецкой Народной Республики, осуществляющих образовательную деятельность, педагогических работников частных организаций, осуществляющих образовательную деятельность, расположенных на территории Донецкой Народной Республики;</a:t>
              </a:r>
            </a:p>
            <a:p>
              <a:pPr marL="176213" marR="1905" indent="-176213" algn="just"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962660" algn="l"/>
                </a:tabLst>
              </a:pPr>
              <a:r>
                <a:rPr lang="ru-RU" sz="1600" dirty="0">
                  <a:solidFill>
                    <a:schemeClr val="tx1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и</a:t>
              </a:r>
              <a:r>
                <a:rPr lang="ru-RU" sz="16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нструкция для педагогического работника, подающего заявление в аттестационную комиссию Министерства образования и науки Донецкой Народной Республики о проведении аттестации в целях установления квалификационной категории.</a:t>
              </a:r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CBD7C295-DCA7-7CB2-2B83-7FF6E1B74885}"/>
                </a:ext>
              </a:extLst>
            </p:cNvPr>
            <p:cNvSpPr/>
            <p:nvPr/>
          </p:nvSpPr>
          <p:spPr>
            <a:xfrm>
              <a:off x="135512" y="3724224"/>
              <a:ext cx="2767812" cy="2196572"/>
            </a:xfrm>
            <a:prstGeom prst="rect">
              <a:avLst/>
            </a:prstGeom>
            <a:solidFill>
              <a:srgbClr val="8CAACA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ОТДЕЛ ДОПОЛНИТЕЛЬНОГО ПРОФЕССИОНАЛЬНОГО ОБРАЗОВАНИЯ И АТТЕСТАЦИИ МИНИСТЕРСТВА ОБРАЗОВАНИЯ И НАУКИ ДНР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6020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433ADD1-2DF4-9ADE-1C1C-5C5DABA77EB1}"/>
              </a:ext>
            </a:extLst>
          </p:cNvPr>
          <p:cNvSpPr/>
          <p:nvPr/>
        </p:nvSpPr>
        <p:spPr>
          <a:xfrm>
            <a:off x="2078848" y="-579278"/>
            <a:ext cx="8462287" cy="35287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8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3B08D92-8276-8E59-7D8D-EB5BA1CF1256}"/>
              </a:ext>
            </a:extLst>
          </p:cNvPr>
          <p:cNvGrpSpPr/>
          <p:nvPr/>
        </p:nvGrpSpPr>
        <p:grpSpPr>
          <a:xfrm>
            <a:off x="0" y="108460"/>
            <a:ext cx="12192000" cy="503508"/>
            <a:chOff x="0" y="223808"/>
            <a:chExt cx="12192000" cy="503508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D7D21BF5-5CB2-96E4-3639-A0ACACDBBB33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4BF3E089-1C23-B654-4E72-4449CADED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8B978F2-74CB-418C-9C0F-F5BF65CE3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29" t="8923" r="31325" b="5703"/>
          <a:stretch/>
        </p:blipFill>
        <p:spPr>
          <a:xfrm>
            <a:off x="7899095" y="1575179"/>
            <a:ext cx="4136532" cy="510061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3CE873-6895-298B-57E6-E1DA83822A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65" t="5304" r="7467" b="4853"/>
          <a:stretch/>
        </p:blipFill>
        <p:spPr>
          <a:xfrm>
            <a:off x="181827" y="764276"/>
            <a:ext cx="7501864" cy="44597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3462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B0FF457-CB36-E391-4411-E138A9CB8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458" y="1417033"/>
            <a:ext cx="11698046" cy="530851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Федеральный закон от 29.12.2012 года № 273-ФЗ «Об образовании в Российской Федерации»;</a:t>
            </a:r>
          </a:p>
          <a:p>
            <a:pPr marL="0" indent="0" algn="just">
              <a:buNone/>
            </a:pPr>
            <a:r>
              <a:rPr lang="ru-RU" sz="2000" dirty="0"/>
              <a:t>Закон Донецкой Народной Республики от 6.10.2023 г. № 12-РЗ «Об образовании в Донецкой Народной Республике»;</a:t>
            </a:r>
          </a:p>
          <a:p>
            <a:pPr marL="0" indent="0" algn="just">
              <a:buNone/>
            </a:pPr>
            <a:r>
              <a:rPr lang="ru-RU" sz="2000" dirty="0"/>
              <a:t>Приказ Министерства труда и социальной защиты Российской Федерации № 544н от 18.10.2013 года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учитель)»;</a:t>
            </a:r>
          </a:p>
          <a:p>
            <a:pPr marL="0" indent="0" algn="just">
              <a:buNone/>
            </a:pPr>
            <a:r>
              <a:rPr lang="ru-RU" sz="2000" dirty="0"/>
              <a:t>Приказ Министерства здравоохранения и социального развития Российской Федерации от 26.08.2010 года № 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образования»;</a:t>
            </a:r>
          </a:p>
          <a:p>
            <a:pPr marL="0" indent="0" algn="just">
              <a:buNone/>
            </a:pPr>
            <a:r>
              <a:rPr lang="ru-RU" sz="2000" dirty="0"/>
              <a:t>Постановление Правительства Российской Федерации от 21.02.2022 № 225 «Об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организаций»;</a:t>
            </a:r>
          </a:p>
          <a:p>
            <a:pPr marL="0" indent="0" algn="just">
              <a:buNone/>
            </a:pPr>
            <a:r>
              <a:rPr lang="ru-RU" sz="2000" dirty="0"/>
              <a:t>Приказ Министерства просвещения Российской Федерации от 24.03.2023 № 196 «Об утверждении Порядка проведения аттестации педагогических работников организаций, осуществляющих образовательную деятельность».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CD1D43-E699-234E-9784-125AF5F1D232}"/>
              </a:ext>
            </a:extLst>
          </p:cNvPr>
          <p:cNvSpPr/>
          <p:nvPr/>
        </p:nvSpPr>
        <p:spPr>
          <a:xfrm>
            <a:off x="2722" y="484961"/>
            <a:ext cx="1218927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0"/>
                <a:solidFill>
                  <a:srgbClr val="647FA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НОРМАТИВНЫЕ АКТЫ</a:t>
            </a:r>
          </a:p>
          <a:p>
            <a:pPr algn="ctr"/>
            <a:r>
              <a:rPr lang="ru-RU" sz="2800" b="1" cap="none" spc="0" dirty="0">
                <a:ln w="0"/>
                <a:solidFill>
                  <a:srgbClr val="647FA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ВОПРОСАМ АТТЕСТАЦИИ ПЕДАГОГИЧЕСКИХ РАБОТНИКОВ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69113A1-A67D-2D8E-DD46-D3F9D59D1E93}"/>
              </a:ext>
            </a:extLst>
          </p:cNvPr>
          <p:cNvGrpSpPr/>
          <p:nvPr/>
        </p:nvGrpSpPr>
        <p:grpSpPr>
          <a:xfrm>
            <a:off x="0" y="58708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4512B8A8-D339-36B8-0E18-C5B78B494FA9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7E5A12E1-E9FA-1723-1A2F-EE2DC6395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2C1E88-7559-721B-0631-AF6F80CC4BEB}"/>
              </a:ext>
            </a:extLst>
          </p:cNvPr>
          <p:cNvSpPr/>
          <p:nvPr/>
        </p:nvSpPr>
        <p:spPr>
          <a:xfrm>
            <a:off x="10518" y="1239268"/>
            <a:ext cx="9094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ru-RU" sz="3600" b="0" cap="none" spc="0" dirty="0">
                <a:ln w="0"/>
                <a:solidFill>
                  <a:srgbClr val="4C75A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07BCEBA-B30E-5B8E-8BF5-3C10DDD56250}"/>
              </a:ext>
            </a:extLst>
          </p:cNvPr>
          <p:cNvSpPr/>
          <p:nvPr/>
        </p:nvSpPr>
        <p:spPr>
          <a:xfrm>
            <a:off x="12511" y="1740198"/>
            <a:ext cx="9094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ru-RU" sz="3600" b="0" cap="none" spc="0" dirty="0">
                <a:ln w="0"/>
                <a:solidFill>
                  <a:srgbClr val="4C75A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2877C1-4005-1666-599F-7F673B72844F}"/>
              </a:ext>
            </a:extLst>
          </p:cNvPr>
          <p:cNvSpPr/>
          <p:nvPr/>
        </p:nvSpPr>
        <p:spPr>
          <a:xfrm>
            <a:off x="15499" y="2408560"/>
            <a:ext cx="9094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ru-RU" sz="3600" b="0" cap="none" spc="0" dirty="0">
                <a:ln w="0"/>
                <a:solidFill>
                  <a:srgbClr val="4C75A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FEF397A-10DE-B7C1-61F7-0EA448DFE121}"/>
              </a:ext>
            </a:extLst>
          </p:cNvPr>
          <p:cNvSpPr/>
          <p:nvPr/>
        </p:nvSpPr>
        <p:spPr>
          <a:xfrm>
            <a:off x="18445" y="3577852"/>
            <a:ext cx="9094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ru-RU" sz="3600" b="0" cap="none" spc="0" dirty="0">
                <a:ln w="0"/>
                <a:solidFill>
                  <a:srgbClr val="4C75A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BFE5042-732B-AF1A-FBD7-2B5FC82968AB}"/>
              </a:ext>
            </a:extLst>
          </p:cNvPr>
          <p:cNvSpPr/>
          <p:nvPr/>
        </p:nvSpPr>
        <p:spPr>
          <a:xfrm>
            <a:off x="-46140" y="5767067"/>
            <a:ext cx="9094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ru-RU" sz="3600" b="0" cap="none" spc="0" dirty="0">
                <a:ln w="0"/>
                <a:solidFill>
                  <a:srgbClr val="4C75A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6475D42-A936-4B19-4591-92F87679D249}"/>
              </a:ext>
            </a:extLst>
          </p:cNvPr>
          <p:cNvSpPr/>
          <p:nvPr/>
        </p:nvSpPr>
        <p:spPr>
          <a:xfrm>
            <a:off x="0" y="4819606"/>
            <a:ext cx="9094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ü"/>
            </a:pPr>
            <a:r>
              <a:rPr lang="ru-RU" sz="3600" b="0" cap="none" spc="0" dirty="0">
                <a:ln w="0"/>
                <a:solidFill>
                  <a:srgbClr val="4C75A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3934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1D5F037-961F-E0C0-F04D-71B016C22459}"/>
              </a:ext>
            </a:extLst>
          </p:cNvPr>
          <p:cNvGrpSpPr/>
          <p:nvPr/>
        </p:nvGrpSpPr>
        <p:grpSpPr>
          <a:xfrm>
            <a:off x="0" y="58708"/>
            <a:ext cx="12192000" cy="503508"/>
            <a:chOff x="0" y="223808"/>
            <a:chExt cx="12192000" cy="503508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083F88C-C7BE-E603-AC60-5C95E2E76508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B01AF98-1A97-537A-9BA7-9B211F6EB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8450" y="647335"/>
            <a:ext cx="4883850" cy="6222041"/>
          </a:xfrm>
          <a:prstGeom prst="homePlate">
            <a:avLst>
              <a:gd name="adj" fmla="val 42231"/>
            </a:avLst>
          </a:prstGeom>
          <a:solidFill>
            <a:srgbClr val="8CAACA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2400" b="1" dirty="0"/>
              <a:t>Приказ Министерства просвещения РФ</a:t>
            </a:r>
          </a:p>
          <a:p>
            <a:pPr marL="0" indent="0">
              <a:buNone/>
            </a:pPr>
            <a:r>
              <a:rPr lang="ru-RU" sz="2400" b="1" dirty="0"/>
              <a:t>от 24 марта 2023 г.</a:t>
            </a:r>
          </a:p>
          <a:p>
            <a:pPr marL="0" indent="0">
              <a:buNone/>
            </a:pPr>
            <a:r>
              <a:rPr lang="ru-RU" sz="2400" b="1" dirty="0"/>
              <a:t>№ 196 «Об утверждении Порядка проведения аттестации педагогических работников организаций, осуществляющих образовательную деятельность», зарегистрирован </a:t>
            </a:r>
          </a:p>
          <a:p>
            <a:pPr marL="0" indent="0">
              <a:buNone/>
            </a:pPr>
            <a:r>
              <a:rPr lang="ru-RU" sz="2400" b="1" dirty="0"/>
              <a:t>в Минюсте РФ</a:t>
            </a:r>
          </a:p>
          <a:p>
            <a:pPr marL="0" indent="0">
              <a:buNone/>
            </a:pPr>
            <a:r>
              <a:rPr lang="ru-RU" sz="2400" b="1" dirty="0"/>
              <a:t>02 июня 2023 г.</a:t>
            </a:r>
          </a:p>
          <a:p>
            <a:pPr algn="ctr"/>
            <a:endParaRPr lang="ru-RU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D8EB2174-0B7B-CB13-1760-AA8857A7140D}"/>
              </a:ext>
            </a:extLst>
          </p:cNvPr>
          <p:cNvGrpSpPr/>
          <p:nvPr/>
        </p:nvGrpSpPr>
        <p:grpSpPr>
          <a:xfrm>
            <a:off x="3706252" y="200147"/>
            <a:ext cx="5724590" cy="1569660"/>
            <a:chOff x="3706252" y="200147"/>
            <a:chExt cx="5724590" cy="1569660"/>
          </a:xfrm>
        </p:grpSpPr>
        <p:sp>
          <p:nvSpPr>
            <p:cNvPr id="8" name="Объект 2">
              <a:extLst>
                <a:ext uri="{FF2B5EF4-FFF2-40B4-BE49-F238E27FC236}">
                  <a16:creationId xmlns:a16="http://schemas.microsoft.com/office/drawing/2014/main" id="{642978A9-7081-FAB3-882F-CB1D70C3F15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649491" y="611860"/>
              <a:ext cx="4781351" cy="1022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4C75A3"/>
                  </a:solidFill>
                </a:rPr>
                <a:t>Вступил в силу с 1 сентября 2023 г.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4C75A3"/>
                  </a:solidFill>
                </a:rPr>
                <a:t>Действует до 31 августа 2029 г.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BE9CFB3-994D-90EE-785C-C5B5F4E7DDC5}"/>
                </a:ext>
              </a:extLst>
            </p:cNvPr>
            <p:cNvSpPr txBox="1"/>
            <p:nvPr/>
          </p:nvSpPr>
          <p:spPr>
            <a:xfrm>
              <a:off x="3706252" y="200147"/>
              <a:ext cx="1503938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ru-RU" sz="9600" dirty="0">
                  <a:solidFill>
                    <a:srgbClr val="8CAACA"/>
                  </a:solidFill>
                </a:rPr>
                <a:t> 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9006A01-779A-1062-318C-BBF09135F708}"/>
              </a:ext>
            </a:extLst>
          </p:cNvPr>
          <p:cNvGrpSpPr/>
          <p:nvPr/>
        </p:nvGrpSpPr>
        <p:grpSpPr>
          <a:xfrm>
            <a:off x="4458221" y="1871247"/>
            <a:ext cx="7237475" cy="1614482"/>
            <a:chOff x="4783814" y="1886236"/>
            <a:chExt cx="7237475" cy="1614482"/>
          </a:xfrm>
        </p:grpSpPr>
        <p:sp>
          <p:nvSpPr>
            <p:cNvPr id="12" name="Объект 2">
              <a:extLst>
                <a:ext uri="{FF2B5EF4-FFF2-40B4-BE49-F238E27FC236}">
                  <a16:creationId xmlns:a16="http://schemas.microsoft.com/office/drawing/2014/main" id="{516AB869-9AE2-C676-9610-361E3BEA54A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734373" y="1931058"/>
              <a:ext cx="6286916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385678"/>
                  </a:solidFill>
                </a:rPr>
                <a:t>Квалификационные категории, установленные до вступления в силу настоящего приказа, сохраняются в течении срока, на который они были установлены.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443BEF-8BBD-5C37-C781-D6FA705D8B03}"/>
                </a:ext>
              </a:extLst>
            </p:cNvPr>
            <p:cNvSpPr txBox="1"/>
            <p:nvPr/>
          </p:nvSpPr>
          <p:spPr>
            <a:xfrm>
              <a:off x="4783814" y="1886236"/>
              <a:ext cx="1503938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ru-RU" sz="9600" dirty="0">
                  <a:solidFill>
                    <a:srgbClr val="385678"/>
                  </a:solidFill>
                </a:rPr>
                <a:t> </a:t>
              </a: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A2D068CD-5E16-EC96-4A1D-46D2FFF1B902}"/>
              </a:ext>
            </a:extLst>
          </p:cNvPr>
          <p:cNvGrpSpPr/>
          <p:nvPr/>
        </p:nvGrpSpPr>
        <p:grpSpPr>
          <a:xfrm>
            <a:off x="4982404" y="3661239"/>
            <a:ext cx="7201146" cy="3108625"/>
            <a:chOff x="4982404" y="3749375"/>
            <a:chExt cx="7201146" cy="3108625"/>
          </a:xfrm>
        </p:grpSpPr>
        <p:sp>
          <p:nvSpPr>
            <p:cNvPr id="15" name="Объект 2">
              <a:extLst>
                <a:ext uri="{FF2B5EF4-FFF2-40B4-BE49-F238E27FC236}">
                  <a16:creationId xmlns:a16="http://schemas.microsoft.com/office/drawing/2014/main" id="{BEC94C41-B364-C307-E4C5-97617BC19ED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186766" y="4138257"/>
              <a:ext cx="6996784" cy="2719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253A51"/>
                  </a:solidFill>
                </a:rPr>
                <a:t>Содержит три Порядка аттестации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253A51"/>
                  </a:solidFill>
                </a:rPr>
                <a:t>педагогических работников: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ru-RU" sz="2200" b="1" dirty="0">
                  <a:solidFill>
                    <a:srgbClr val="253A51"/>
                  </a:solidFill>
                </a:rPr>
                <a:t>в целях подтверждения соответствия </a:t>
              </a:r>
            </a:p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253A51"/>
                  </a:solidFill>
                </a:rPr>
                <a:t>    занимаемой должности;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ru-RU" sz="2200" b="1" dirty="0">
                  <a:solidFill>
                    <a:srgbClr val="253A51"/>
                  </a:solidFill>
                </a:rPr>
                <a:t>в целях установления первой и высшей квалификационной категории;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ru-RU" sz="2200" b="1" dirty="0">
                  <a:solidFill>
                    <a:srgbClr val="253A51"/>
                  </a:solidFill>
                </a:rPr>
                <a:t>в целях установления квалификационной категории «педагог-методист» или «педагог- наставник».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FCD976-E79E-87AB-C969-93F5D625EE1C}"/>
                </a:ext>
              </a:extLst>
            </p:cNvPr>
            <p:cNvSpPr txBox="1"/>
            <p:nvPr/>
          </p:nvSpPr>
          <p:spPr>
            <a:xfrm>
              <a:off x="4982404" y="3749375"/>
              <a:ext cx="1503938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ru-RU" sz="9600" dirty="0">
                  <a:solidFill>
                    <a:srgbClr val="253A51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4533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8450" y="650929"/>
            <a:ext cx="4749530" cy="6218447"/>
          </a:xfrm>
          <a:prstGeom prst="homePlate">
            <a:avLst>
              <a:gd name="adj" fmla="val 3450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Аттестация</a:t>
            </a:r>
          </a:p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 целях </a:t>
            </a:r>
          </a:p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подтверждения соответствия занимаемой должности</a:t>
            </a:r>
          </a:p>
        </p:txBody>
      </p:sp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02C6CA1F-E9CF-7504-E849-102AFE09DAF7}"/>
              </a:ext>
            </a:extLst>
          </p:cNvPr>
          <p:cNvSpPr/>
          <p:nvPr/>
        </p:nvSpPr>
        <p:spPr>
          <a:xfrm>
            <a:off x="0" y="135305"/>
            <a:ext cx="11003797" cy="388882"/>
          </a:xfrm>
          <a:prstGeom prst="homePlate">
            <a:avLst>
              <a:gd name="adj" fmla="val 169560"/>
            </a:avLst>
          </a:prstGeom>
          <a:solidFill>
            <a:srgbClr val="4C75A3"/>
          </a:solidFill>
          <a:ln>
            <a:noFill/>
          </a:ln>
          <a:effectLst>
            <a:outerShdw blurRad="127000" dist="127000" dir="18900000" algn="bl" rotWithShape="0">
              <a:srgbClr val="8CAACA">
                <a:alpha val="40000"/>
              </a:srgbClr>
            </a:outerShdw>
            <a:softEdge rad="25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ru-RU" sz="2400" b="1" dirty="0"/>
              <a:t>Законодательные основания процедур аттестации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7962D1-1614-BA42-C321-52C7F373FBB6}"/>
              </a:ext>
            </a:extLst>
          </p:cNvPr>
          <p:cNvSpPr txBox="1"/>
          <p:nvPr/>
        </p:nvSpPr>
        <p:spPr>
          <a:xfrm>
            <a:off x="4504841" y="527911"/>
            <a:ext cx="6749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Федеральный закон от 28.12.2012 года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№ 273-ФЗ «Об образовании в Российской Федерации»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DA893F8-ADDD-F15F-503A-6B2A2E9F8432}"/>
              </a:ext>
            </a:extLst>
          </p:cNvPr>
          <p:cNvGrpSpPr/>
          <p:nvPr/>
        </p:nvGrpSpPr>
        <p:grpSpPr>
          <a:xfrm>
            <a:off x="4277961" y="597626"/>
            <a:ext cx="7905589" cy="3154710"/>
            <a:chOff x="4277961" y="597626"/>
            <a:chExt cx="7905589" cy="315471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400E1A-57AF-6F7B-F8E7-D0571A4FB56B}"/>
                </a:ext>
              </a:extLst>
            </p:cNvPr>
            <p:cNvSpPr txBox="1"/>
            <p:nvPr/>
          </p:nvSpPr>
          <p:spPr>
            <a:xfrm>
              <a:off x="4277961" y="597626"/>
              <a:ext cx="1478290" cy="3154710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199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2EAA35-C853-810F-1410-B598517B3312}"/>
                </a:ext>
              </a:extLst>
            </p:cNvPr>
            <p:cNvSpPr txBox="1"/>
            <p:nvPr/>
          </p:nvSpPr>
          <p:spPr>
            <a:xfrm>
              <a:off x="5186766" y="1606136"/>
              <a:ext cx="699678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accent1">
                      <a:lumMod val="75000"/>
                    </a:schemeClr>
                  </a:solidFill>
                </a:rPr>
                <a:t>П.8 ч.1. ст.48 «педагогические работники </a:t>
              </a:r>
              <a:r>
                <a:rPr lang="ru-RU" sz="2000" b="1" dirty="0">
                  <a:solidFill>
                    <a:srgbClr val="FF0000"/>
                  </a:solidFill>
                </a:rPr>
                <a:t>обязаны</a:t>
              </a:r>
              <a:r>
                <a:rPr lang="ru-RU" sz="2000" b="1" dirty="0">
                  <a:solidFill>
                    <a:schemeClr val="accent1">
                      <a:lumMod val="75000"/>
                    </a:schemeClr>
                  </a:solidFill>
                </a:rPr>
                <a:t> проходить аттестацию </a:t>
              </a:r>
              <a:r>
                <a:rPr lang="ru-RU" sz="2000" b="1" dirty="0">
                  <a:solidFill>
                    <a:srgbClr val="FF0000"/>
                  </a:solidFill>
                </a:rPr>
                <a:t>на соответствие занимаемой должности</a:t>
              </a:r>
              <a:r>
                <a:rPr lang="ru-RU" sz="2000" b="1" dirty="0">
                  <a:solidFill>
                    <a:schemeClr val="accent1">
                      <a:lumMod val="75000"/>
                    </a:schemeClr>
                  </a:solidFill>
                </a:rPr>
                <a:t> в порядке, установленном законодательством об образовании».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154DF5E1-8E9D-BFCA-AE40-594B7E86A50B}"/>
              </a:ext>
            </a:extLst>
          </p:cNvPr>
          <p:cNvGrpSpPr/>
          <p:nvPr/>
        </p:nvGrpSpPr>
        <p:grpSpPr>
          <a:xfrm>
            <a:off x="4238396" y="3577006"/>
            <a:ext cx="7945154" cy="3154710"/>
            <a:chOff x="4238396" y="3577006"/>
            <a:chExt cx="7945154" cy="3154710"/>
          </a:xfrm>
        </p:grpSpPr>
        <p:sp>
          <p:nvSpPr>
            <p:cNvPr id="15" name="Объект 2">
              <a:extLst>
                <a:ext uri="{FF2B5EF4-FFF2-40B4-BE49-F238E27FC236}">
                  <a16:creationId xmlns:a16="http://schemas.microsoft.com/office/drawing/2014/main" id="{BEC94C41-B364-C307-E4C5-97617BC19ED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186766" y="4002952"/>
              <a:ext cx="6996784" cy="2719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chemeClr val="accent1">
                      <a:lumMod val="75000"/>
                    </a:schemeClr>
                  </a:solidFill>
                </a:rPr>
                <a:t>Ч. 2 с. 49 «проведение аттестации педагогических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chemeClr val="accent1">
                      <a:lumMod val="75000"/>
                    </a:schemeClr>
                  </a:solidFill>
                </a:rPr>
                <a:t>работников в целях подтверждения соответствия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chemeClr val="accent1">
                      <a:lumMod val="75000"/>
                    </a:schemeClr>
                  </a:solidFill>
                </a:rPr>
                <a:t>педагогических работников занимаемым ими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chemeClr val="accent1">
                      <a:lumMod val="75000"/>
                    </a:schemeClr>
                  </a:solidFill>
                </a:rPr>
                <a:t>должностям осуществляется </a:t>
              </a:r>
              <a:r>
                <a:rPr lang="ru-RU" sz="2200" b="1" dirty="0">
                  <a:solidFill>
                    <a:srgbClr val="FF0000"/>
                  </a:solidFill>
                </a:rPr>
                <a:t>1 раз в 5 лет на основе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FF0000"/>
                  </a:solidFill>
                </a:rPr>
                <a:t>оценки их профессиональной деятельности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FF0000"/>
                  </a:solidFill>
                </a:rPr>
                <a:t>аттестационными комиссиями самостоятельно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rgbClr val="FF0000"/>
                  </a:solidFill>
                </a:rPr>
                <a:t>формируемыми</a:t>
              </a:r>
              <a:r>
                <a:rPr lang="ru-RU" sz="2200" b="1" dirty="0">
                  <a:solidFill>
                    <a:schemeClr val="accent1">
                      <a:lumMod val="75000"/>
                    </a:schemeClr>
                  </a:solidFill>
                </a:rPr>
                <a:t> </a:t>
              </a:r>
              <a:r>
                <a:rPr lang="ru-RU" sz="2200" b="1" dirty="0">
                  <a:solidFill>
                    <a:srgbClr val="FF0000"/>
                  </a:solidFill>
                </a:rPr>
                <a:t>организациями</a:t>
              </a:r>
              <a:r>
                <a:rPr lang="ru-RU" sz="2200" b="1" dirty="0">
                  <a:solidFill>
                    <a:schemeClr val="accent1">
                      <a:lumMod val="75000"/>
                    </a:schemeClr>
                  </a:solidFill>
                </a:rPr>
                <a:t>, осуществляющими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200" b="1" dirty="0">
                  <a:solidFill>
                    <a:schemeClr val="accent1">
                      <a:lumMod val="75000"/>
                    </a:schemeClr>
                  </a:solidFill>
                </a:rPr>
                <a:t>образовательную деятельность».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12A071-DAB2-1168-872E-B2F334F36674}"/>
                </a:ext>
              </a:extLst>
            </p:cNvPr>
            <p:cNvSpPr txBox="1"/>
            <p:nvPr/>
          </p:nvSpPr>
          <p:spPr>
            <a:xfrm>
              <a:off x="4238396" y="3577006"/>
              <a:ext cx="1478290" cy="3154710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199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10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8449" y="650929"/>
            <a:ext cx="5138752" cy="6218447"/>
          </a:xfrm>
          <a:prstGeom prst="homePlate">
            <a:avLst>
              <a:gd name="adj" fmla="val 31981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Аттестация 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в целях установления 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квалификационной 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категории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(первой, высшей)</a:t>
            </a:r>
          </a:p>
        </p:txBody>
      </p:sp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02C6CA1F-E9CF-7504-E849-102AFE09DAF7}"/>
              </a:ext>
            </a:extLst>
          </p:cNvPr>
          <p:cNvSpPr/>
          <p:nvPr/>
        </p:nvSpPr>
        <p:spPr>
          <a:xfrm>
            <a:off x="0" y="135305"/>
            <a:ext cx="11003797" cy="388882"/>
          </a:xfrm>
          <a:prstGeom prst="homePlate">
            <a:avLst>
              <a:gd name="adj" fmla="val 169560"/>
            </a:avLst>
          </a:prstGeom>
          <a:solidFill>
            <a:srgbClr val="4C75A3"/>
          </a:solidFill>
          <a:ln>
            <a:noFill/>
          </a:ln>
          <a:effectLst>
            <a:outerShdw blurRad="127000" dist="127000" dir="18900000" algn="bl" rotWithShape="0">
              <a:srgbClr val="8CAACA">
                <a:alpha val="40000"/>
              </a:srgbClr>
            </a:outerShdw>
            <a:softEdge rad="25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ru-RU" sz="2400" b="1" dirty="0"/>
              <a:t>Законодательные основания процедур аттестации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7962D1-1614-BA42-C321-52C7F373FBB6}"/>
              </a:ext>
            </a:extLst>
          </p:cNvPr>
          <p:cNvSpPr txBox="1"/>
          <p:nvPr/>
        </p:nvSpPr>
        <p:spPr>
          <a:xfrm>
            <a:off x="4504841" y="527911"/>
            <a:ext cx="67498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Федеральный закон от 28.12.2012 года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№ 273-ФЗ «Об образовании в Российской Федерации»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DA893F8-ADDD-F15F-503A-6B2A2E9F8432}"/>
              </a:ext>
            </a:extLst>
          </p:cNvPr>
          <p:cNvGrpSpPr/>
          <p:nvPr/>
        </p:nvGrpSpPr>
        <p:grpSpPr>
          <a:xfrm>
            <a:off x="4680130" y="553541"/>
            <a:ext cx="7503420" cy="3154710"/>
            <a:chOff x="4680130" y="553541"/>
            <a:chExt cx="7503420" cy="315471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400E1A-57AF-6F7B-F8E7-D0571A4FB56B}"/>
                </a:ext>
              </a:extLst>
            </p:cNvPr>
            <p:cNvSpPr txBox="1"/>
            <p:nvPr/>
          </p:nvSpPr>
          <p:spPr>
            <a:xfrm>
              <a:off x="4680130" y="553541"/>
              <a:ext cx="1478290" cy="3154710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199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2EAA35-C853-810F-1410-B598517B3312}"/>
                </a:ext>
              </a:extLst>
            </p:cNvPr>
            <p:cNvSpPr txBox="1"/>
            <p:nvPr/>
          </p:nvSpPr>
          <p:spPr>
            <a:xfrm>
              <a:off x="5433736" y="1606136"/>
              <a:ext cx="6749814" cy="1261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</a:rPr>
                <a:t>Ч.1. ст.49 «Аттестация педагогических </a:t>
              </a:r>
            </a:p>
            <a:p>
              <a:pPr algn="ctr"/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</a:rPr>
                <a:t>работников проводится … </a:t>
              </a:r>
            </a:p>
            <a:p>
              <a:pPr algn="ctr"/>
              <a:r>
                <a:rPr lang="ru-RU" sz="1900" b="1" dirty="0">
                  <a:solidFill>
                    <a:srgbClr val="FF0000"/>
                  </a:solidFill>
                </a:rPr>
                <a:t>по желанию педагогических работников </a:t>
              </a:r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</a:rPr>
                <a:t>в целях </a:t>
              </a:r>
            </a:p>
            <a:p>
              <a:pPr algn="ctr"/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</a:rPr>
                <a:t>установления квалификационной категории».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154DF5E1-8E9D-BFCA-AE40-594B7E86A50B}"/>
              </a:ext>
            </a:extLst>
          </p:cNvPr>
          <p:cNvGrpSpPr/>
          <p:nvPr/>
        </p:nvGrpSpPr>
        <p:grpSpPr>
          <a:xfrm>
            <a:off x="4762753" y="3432875"/>
            <a:ext cx="7429247" cy="3289820"/>
            <a:chOff x="4762753" y="3432875"/>
            <a:chExt cx="7429247" cy="3289820"/>
          </a:xfrm>
        </p:grpSpPr>
        <p:sp>
          <p:nvSpPr>
            <p:cNvPr id="15" name="Объект 2">
              <a:extLst>
                <a:ext uri="{FF2B5EF4-FFF2-40B4-BE49-F238E27FC236}">
                  <a16:creationId xmlns:a16="http://schemas.microsoft.com/office/drawing/2014/main" id="{BEC94C41-B364-C307-E4C5-97617BC19ED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953149" y="4002952"/>
              <a:ext cx="6238851" cy="2719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Ч.3 ст. 49 «Проведение аттестации в целях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установления квалификационной категории педагогических работников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организаций,  осуществляющих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образовательную деятельность …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осуществляется </a:t>
              </a:r>
              <a:r>
                <a:rPr lang="ru-RU" sz="1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аттестационными комиссиями, формируемыми уполномоченными органами 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9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государственной власти субъектов РФ</a:t>
              </a:r>
              <a:r>
                <a:rPr lang="ru-RU" sz="19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12A071-DAB2-1168-872E-B2F334F36674}"/>
                </a:ext>
              </a:extLst>
            </p:cNvPr>
            <p:cNvSpPr txBox="1"/>
            <p:nvPr/>
          </p:nvSpPr>
          <p:spPr>
            <a:xfrm>
              <a:off x="4762753" y="3432875"/>
              <a:ext cx="1478290" cy="3154710"/>
            </a:xfrm>
            <a:prstGeom prst="rect">
              <a:avLst/>
            </a:prstGeom>
            <a:noFill/>
            <a:effectLst>
              <a:outerShdw blurRad="50800" dist="76200" algn="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ru-RU" sz="199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n-lt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2324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1D5F037-961F-E0C0-F04D-71B016C22459}"/>
              </a:ext>
            </a:extLst>
          </p:cNvPr>
          <p:cNvGrpSpPr/>
          <p:nvPr/>
        </p:nvGrpSpPr>
        <p:grpSpPr>
          <a:xfrm>
            <a:off x="0" y="58708"/>
            <a:ext cx="12192000" cy="503508"/>
            <a:chOff x="0" y="223808"/>
            <a:chExt cx="12192000" cy="503508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083F88C-C7BE-E603-AC60-5C95E2E76508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B01AF98-1A97-537A-9BA7-9B211F6EB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2922D1-386D-3B27-6537-2F1EEFD3F4A9}"/>
              </a:ext>
            </a:extLst>
          </p:cNvPr>
          <p:cNvSpPr txBox="1">
            <a:spLocks/>
          </p:cNvSpPr>
          <p:nvPr/>
        </p:nvSpPr>
        <p:spPr bwMode="auto">
          <a:xfrm>
            <a:off x="1544665" y="384451"/>
            <a:ext cx="9347200" cy="1025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Аттестация в целях установления квалификационных категорий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824652C-044F-C95B-7109-381656545B07}"/>
              </a:ext>
            </a:extLst>
          </p:cNvPr>
          <p:cNvGrpSpPr/>
          <p:nvPr/>
        </p:nvGrpSpPr>
        <p:grpSpPr>
          <a:xfrm>
            <a:off x="5531745" y="1320810"/>
            <a:ext cx="6610308" cy="5486106"/>
            <a:chOff x="-16108" y="1587838"/>
            <a:chExt cx="7203716" cy="5187408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8B9826B0-574E-E00A-4BD0-D9C875802CCD}"/>
                </a:ext>
              </a:extLst>
            </p:cNvPr>
            <p:cNvSpPr/>
            <p:nvPr/>
          </p:nvSpPr>
          <p:spPr>
            <a:xfrm>
              <a:off x="-16108" y="1638102"/>
              <a:ext cx="7203716" cy="5137144"/>
            </a:xfrm>
            <a:prstGeom prst="roundRect">
              <a:avLst>
                <a:gd name="adj" fmla="val 5806"/>
              </a:avLst>
            </a:prstGeom>
            <a:noFill/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5738" indent="-185738" algn="just">
                <a:buFont typeface="Arial" panose="020B0604020202020204" pitchFamily="34" charset="0"/>
                <a:buChar char="•"/>
              </a:pPr>
              <a:endParaRPr lang="ru-RU" sz="2000" dirty="0">
                <a:solidFill>
                  <a:schemeClr val="tx1"/>
                </a:solidFill>
              </a:endParaRP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endParaRPr lang="ru-RU" sz="2000" dirty="0">
                <a:solidFill>
                  <a:schemeClr val="tx1"/>
                </a:solidFill>
              </a:endParaRP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sz="2000" dirty="0">
                  <a:solidFill>
                    <a:schemeClr val="tx1"/>
                  </a:solidFill>
                </a:rPr>
                <a:t>достижения обучающимися положительной динамики результатов освоения образовательных программ;</a:t>
              </a: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sz="2000" dirty="0">
                  <a:solidFill>
                    <a:schemeClr val="tx1"/>
                  </a:solidFill>
                </a:rPr>
                <a:t>выявление и развитие способностей обучающихся к научной, творческой, физкультурно-спортивной деятельности, а также участие их в олимпиадах, конкурсах и т.д.</a:t>
              </a: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sz="2000" dirty="0">
                  <a:solidFill>
                    <a:schemeClr val="tx1"/>
                  </a:solidFill>
                </a:rPr>
                <a:t>личный вклад в повышение качества образования, совершенствование методов обучения и воспитания, и продуктивное использование новых образовательных технологий, транслирование опыта практических результатов своей деятельности, в том числе экспериментальной и инновационной;</a:t>
              </a:r>
            </a:p>
            <a:p>
              <a:pPr marL="185738" indent="-185738" algn="just">
                <a:buFont typeface="Arial" panose="020B0604020202020204" pitchFamily="34" charset="0"/>
                <a:buChar char="•"/>
              </a:pPr>
              <a:r>
                <a:rPr lang="ru-RU" sz="2000" dirty="0">
                  <a:solidFill>
                    <a:schemeClr val="tx1"/>
                  </a:solidFill>
                </a:rPr>
                <a:t>активное участие в работе методических объединений педагогических работников, в разработке программно-методического сопровождения образовательного процесса, профессиональных конкурсах.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A2A640B9-6862-D81E-B7D8-64A154C46A4F}"/>
                </a:ext>
              </a:extLst>
            </p:cNvPr>
            <p:cNvSpPr/>
            <p:nvPr/>
          </p:nvSpPr>
          <p:spPr>
            <a:xfrm>
              <a:off x="-16108" y="1587838"/>
              <a:ext cx="7203716" cy="55266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/>
                <a:t>Высшая квалификационная категория</a:t>
              </a:r>
            </a:p>
            <a:p>
              <a:pPr algn="ctr"/>
              <a:r>
                <a:rPr lang="ru-RU" sz="2100" b="1" dirty="0"/>
                <a:t>(п. 36)</a:t>
              </a:r>
              <a:endParaRPr lang="ru-RU" dirty="0"/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F87A6D69-6E2B-98C1-EF3A-CEE68F2C57FB}"/>
              </a:ext>
            </a:extLst>
          </p:cNvPr>
          <p:cNvGrpSpPr/>
          <p:nvPr/>
        </p:nvGrpSpPr>
        <p:grpSpPr>
          <a:xfrm>
            <a:off x="46494" y="1320810"/>
            <a:ext cx="5331417" cy="5482893"/>
            <a:chOff x="178408" y="1587838"/>
            <a:chExt cx="7009200" cy="5235711"/>
          </a:xfrm>
        </p:grpSpPr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4027E137-7576-2981-1A92-8AE5A31455E4}"/>
                </a:ext>
              </a:extLst>
            </p:cNvPr>
            <p:cNvSpPr/>
            <p:nvPr/>
          </p:nvSpPr>
          <p:spPr>
            <a:xfrm>
              <a:off x="216977" y="1686405"/>
              <a:ext cx="6970631" cy="5137144"/>
            </a:xfrm>
            <a:prstGeom prst="roundRect">
              <a:avLst>
                <a:gd name="adj" fmla="val 5806"/>
              </a:avLst>
            </a:prstGeom>
            <a:noFill/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sz="2000" dirty="0">
                  <a:solidFill>
                    <a:schemeClr val="tx1"/>
                  </a:solidFill>
                </a:rPr>
                <a:t>стабильные положительные результаты освоения обучающимися образовательных программ;</a:t>
              </a: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sz="2000" dirty="0">
                  <a:solidFill>
                    <a:schemeClr val="tx1"/>
                  </a:solidFill>
                </a:rPr>
                <a:t>выявление развития у обучающихся способностей к научной, творческой, физкультурно-спортивной деятельности;</a:t>
              </a:r>
            </a:p>
            <a:p>
              <a:pPr marL="185738" lvl="0" indent="-185738" algn="just">
                <a:buFont typeface="Arial" panose="020B0604020202020204" pitchFamily="34" charset="0"/>
                <a:buChar char="•"/>
              </a:pPr>
              <a:r>
                <a:rPr lang="ru-RU" sz="2000" dirty="0">
                  <a:solidFill>
                    <a:schemeClr val="tx1"/>
                  </a:solidFill>
                </a:rPr>
                <a:t>личный вклад в повышение качества образования, совершенствование методов обучения и воспитания, транслирование опыта практических результатов своей деятельности, активное участие в работе методических объединений педагогических работников.</a:t>
              </a:r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C46C575F-45D2-BB46-064E-0FA8BA38ED58}"/>
                </a:ext>
              </a:extLst>
            </p:cNvPr>
            <p:cNvSpPr/>
            <p:nvPr/>
          </p:nvSpPr>
          <p:spPr>
            <a:xfrm>
              <a:off x="178408" y="1587838"/>
              <a:ext cx="7009200" cy="552663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100" b="1" dirty="0"/>
                <a:t>Первая квалификационная категория</a:t>
              </a:r>
            </a:p>
            <a:p>
              <a:pPr algn="ctr"/>
              <a:r>
                <a:rPr lang="ru-RU" sz="2100" b="1" dirty="0"/>
                <a:t>(п. 35)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708918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8" y="624396"/>
            <a:ext cx="5138752" cy="6218447"/>
          </a:xfrm>
          <a:prstGeom prst="homePlate">
            <a:avLst>
              <a:gd name="adj" fmla="val 30473"/>
            </a:avLst>
          </a:prstGeom>
          <a:solidFill>
            <a:srgbClr val="4C75A3"/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Аттестация 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без экспертной 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оценки 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профессиональной 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</a:p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(п.31 абзацы 4 и 5)</a:t>
            </a:r>
          </a:p>
          <a:p>
            <a:pPr marL="0" indent="0">
              <a:buNone/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AD7184C-A80A-68E4-77DC-F013EDACE66F}"/>
              </a:ext>
            </a:extLst>
          </p:cNvPr>
          <p:cNvGrpSpPr/>
          <p:nvPr/>
        </p:nvGrpSpPr>
        <p:grpSpPr>
          <a:xfrm>
            <a:off x="4333776" y="254326"/>
            <a:ext cx="7027974" cy="2596494"/>
            <a:chOff x="4705735" y="218966"/>
            <a:chExt cx="7027974" cy="2596494"/>
          </a:xfrm>
        </p:grpSpPr>
        <p:sp>
          <p:nvSpPr>
            <p:cNvPr id="15" name="Объект 2">
              <a:extLst>
                <a:ext uri="{FF2B5EF4-FFF2-40B4-BE49-F238E27FC236}">
                  <a16:creationId xmlns:a16="http://schemas.microsoft.com/office/drawing/2014/main" id="{BEC94C41-B364-C307-E4C5-97617BC19ED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55868" y="569082"/>
              <a:ext cx="6377841" cy="2246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Педагогические работники, имеющие государственные награды, почетные звания, ведомственные знаки отличия и иные награды, полученные за достижения в педагогической деятельности, либо являющиеся призерами конкурсов профессионального мастерства педагогических работников.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8E82B064-A3AE-FD9E-E1FE-96519CEE5BC1}"/>
                </a:ext>
              </a:extLst>
            </p:cNvPr>
            <p:cNvSpPr/>
            <p:nvPr/>
          </p:nvSpPr>
          <p:spPr>
            <a:xfrm>
              <a:off x="4705735" y="218966"/>
              <a:ext cx="943449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8800" b="0" cap="none" spc="0" dirty="0">
                  <a:ln w="0"/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22115FA6-903F-04DA-916C-D0099127595E}"/>
              </a:ext>
            </a:extLst>
          </p:cNvPr>
          <p:cNvGrpSpPr/>
          <p:nvPr/>
        </p:nvGrpSpPr>
        <p:grpSpPr>
          <a:xfrm>
            <a:off x="5216257" y="3283906"/>
            <a:ext cx="6937034" cy="3116894"/>
            <a:chOff x="5216257" y="3283906"/>
            <a:chExt cx="6937034" cy="3116894"/>
          </a:xfrm>
        </p:grpSpPr>
        <p:sp>
          <p:nvSpPr>
            <p:cNvPr id="5" name="Объект 2">
              <a:extLst>
                <a:ext uri="{FF2B5EF4-FFF2-40B4-BE49-F238E27FC236}">
                  <a16:creationId xmlns:a16="http://schemas.microsoft.com/office/drawing/2014/main" id="{7066A995-250C-4281-2F9F-5DFDAD0BE7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826546" y="3733619"/>
              <a:ext cx="6326745" cy="2667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Педагогические работники, участвующие в реализации программ спортивной подготовки, учитываются государственные награды, почетные звания, ведомственные знаки отличия, полученные за достижения в спортивной подготовке лиц, ее проходящих, а также результаты конкурсов профессионального мастерства.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455CD03-47B6-19F6-004B-4AEB183F910A}"/>
                </a:ext>
              </a:extLst>
            </p:cNvPr>
            <p:cNvSpPr/>
            <p:nvPr/>
          </p:nvSpPr>
          <p:spPr>
            <a:xfrm>
              <a:off x="5216257" y="3283906"/>
              <a:ext cx="943449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8800" b="0" cap="none" spc="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3656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F68F5B8A-731E-CBAD-3DC8-C7FEA353654B}"/>
              </a:ext>
            </a:extLst>
          </p:cNvPr>
          <p:cNvSpPr/>
          <p:nvPr/>
        </p:nvSpPr>
        <p:spPr>
          <a:xfrm>
            <a:off x="38708" y="624396"/>
            <a:ext cx="4447467" cy="6218447"/>
          </a:xfrm>
          <a:prstGeom prst="homePlate">
            <a:avLst>
              <a:gd name="adj" fmla="val 40240"/>
            </a:avLst>
          </a:prstGeom>
          <a:solidFill>
            <a:srgbClr val="647FAE"/>
          </a:solidFill>
          <a:ln>
            <a:noFill/>
          </a:ln>
          <a:effectLst>
            <a:outerShdw blurRad="508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 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награды, почетные 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звания, ведомственные </a:t>
            </a:r>
          </a:p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знаки отличия, награды призеров конкурсов профессионального мастерства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3AA1DDB-38E2-C2FE-11B2-2B073C426FE7}"/>
              </a:ext>
            </a:extLst>
          </p:cNvPr>
          <p:cNvGrpSpPr/>
          <p:nvPr/>
        </p:nvGrpSpPr>
        <p:grpSpPr>
          <a:xfrm>
            <a:off x="7712" y="92107"/>
            <a:ext cx="12192000" cy="503508"/>
            <a:chOff x="0" y="223808"/>
            <a:chExt cx="12192000" cy="503508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DB1F0-9758-D772-6942-6C62F6FC8EF4}"/>
                </a:ext>
              </a:extLst>
            </p:cNvPr>
            <p:cNvSpPr/>
            <p:nvPr/>
          </p:nvSpPr>
          <p:spPr>
            <a:xfrm>
              <a:off x="0" y="297551"/>
              <a:ext cx="12192000" cy="25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4000">
                  <a:srgbClr val="8CAACA"/>
                </a:gs>
                <a:gs pos="26000">
                  <a:schemeClr val="bg1"/>
                </a:gs>
                <a:gs pos="98000">
                  <a:srgbClr val="8CAACA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2788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МИНИСТЕРСТВО ОБРАЗОВАНИЯ И НАУКИ ДОНЕЦКОЙ НАРОДНОЙ РЕСПУБЛИКИ</a:t>
              </a: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E2B2EE56-933F-FB4D-09DE-2C8874BF3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8" y="223808"/>
              <a:ext cx="565511" cy="503508"/>
            </a:xfrm>
            <a:prstGeom prst="rect">
              <a:avLst/>
            </a:prstGeom>
            <a:effectLst>
              <a:glow rad="25400">
                <a:schemeClr val="bg1">
                  <a:lumMod val="85000"/>
                </a:schemeClr>
              </a:glow>
            </a:effectLst>
          </p:spPr>
        </p:pic>
      </p:grp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AD7184C-A80A-68E4-77DC-F013EDACE66F}"/>
              </a:ext>
            </a:extLst>
          </p:cNvPr>
          <p:cNvGrpSpPr/>
          <p:nvPr/>
        </p:nvGrpSpPr>
        <p:grpSpPr>
          <a:xfrm>
            <a:off x="3041347" y="150408"/>
            <a:ext cx="8964533" cy="1510346"/>
            <a:chOff x="4812449" y="228913"/>
            <a:chExt cx="8964533" cy="1510346"/>
          </a:xfrm>
        </p:grpSpPr>
        <p:sp>
          <p:nvSpPr>
            <p:cNvPr id="15" name="Объект 2">
              <a:extLst>
                <a:ext uri="{FF2B5EF4-FFF2-40B4-BE49-F238E27FC236}">
                  <a16:creationId xmlns:a16="http://schemas.microsoft.com/office/drawing/2014/main" id="{BEC94C41-B364-C307-E4C5-97617BC19ED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177459" y="569083"/>
              <a:ext cx="8599523" cy="1170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Государственные награды:</a:t>
              </a:r>
            </a:p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Орден, Орден Почета, Орден Дружбы, Медаль ордена, Почетное звание «Народный учитель РФ» и «Заслуженный учитель РФ», Почетная грамота Президента РФ, Благодарность Президента РФ.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8E82B064-A3AE-FD9E-E1FE-96519CEE5BC1}"/>
                </a:ext>
              </a:extLst>
            </p:cNvPr>
            <p:cNvSpPr/>
            <p:nvPr/>
          </p:nvSpPr>
          <p:spPr>
            <a:xfrm>
              <a:off x="4812449" y="228913"/>
              <a:ext cx="943449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7200" b="0" cap="none" spc="0" dirty="0">
                  <a:ln w="0"/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22115FA6-903F-04DA-916C-D0099127595E}"/>
              </a:ext>
            </a:extLst>
          </p:cNvPr>
          <p:cNvGrpSpPr/>
          <p:nvPr/>
        </p:nvGrpSpPr>
        <p:grpSpPr>
          <a:xfrm>
            <a:off x="3840107" y="1465938"/>
            <a:ext cx="8165773" cy="2045191"/>
            <a:chOff x="5159317" y="2939008"/>
            <a:chExt cx="8457378" cy="2045191"/>
          </a:xfrm>
        </p:grpSpPr>
        <p:sp>
          <p:nvSpPr>
            <p:cNvPr id="5" name="Объект 2">
              <a:extLst>
                <a:ext uri="{FF2B5EF4-FFF2-40B4-BE49-F238E27FC236}">
                  <a16:creationId xmlns:a16="http://schemas.microsoft.com/office/drawing/2014/main" id="{7066A995-250C-4281-2F9F-5DFDAD0BE7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542845" y="3219208"/>
              <a:ext cx="8073850" cy="1764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Ведомственные награды (Министерства РФ):</a:t>
              </a:r>
            </a:p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Медали: </a:t>
              </a:r>
              <a:r>
                <a:rPr lang="ru-RU" sz="1800" b="1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К.Д.Ушинского</a:t>
              </a:r>
              <a:r>
                <a:rPr lang="ru-RU" sz="18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и </a:t>
              </a:r>
              <a:r>
                <a:rPr lang="ru-RU" sz="1800" b="1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Л.С.Выгодского</a:t>
              </a:r>
              <a:r>
                <a:rPr lang="ru-RU" sz="18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почетные звания: «Почетный работник сферы образования РФ» и «Почетный работник сферы воспитания детей и молодежи РФ», нагрудные знаки: «Почетный наставник», «За верность профессии», Почетная грамота Министерства просвещения РФ.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2455CD03-47B6-19F6-004B-4AEB183F910A}"/>
                </a:ext>
              </a:extLst>
            </p:cNvPr>
            <p:cNvSpPr/>
            <p:nvPr/>
          </p:nvSpPr>
          <p:spPr>
            <a:xfrm>
              <a:off x="5159317" y="2939008"/>
              <a:ext cx="943448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7200" b="0" cap="none" spc="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439D78D0-C654-1C86-CB9E-00F6E5B30006}"/>
              </a:ext>
            </a:extLst>
          </p:cNvPr>
          <p:cNvGrpSpPr/>
          <p:nvPr/>
        </p:nvGrpSpPr>
        <p:grpSpPr>
          <a:xfrm>
            <a:off x="4315342" y="3307506"/>
            <a:ext cx="7690538" cy="1200329"/>
            <a:chOff x="4917226" y="329576"/>
            <a:chExt cx="7690538" cy="1200329"/>
          </a:xfrm>
        </p:grpSpPr>
        <p:sp>
          <p:nvSpPr>
            <p:cNvPr id="10" name="Объект 2">
              <a:extLst>
                <a:ext uri="{FF2B5EF4-FFF2-40B4-BE49-F238E27FC236}">
                  <a16:creationId xmlns:a16="http://schemas.microsoft.com/office/drawing/2014/main" id="{DBA466DD-8850-7885-F48C-ABB84F998BF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55868" y="569082"/>
              <a:ext cx="7251896" cy="910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Государственные награды ДНР:</a:t>
              </a:r>
            </a:p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Высшее звание ДНР, Орден ДНР, Медаль ДНР, Знак отличия ДНР, почетное звание «Заслуженный учитель ДНР» .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CB7D1023-C6CD-B716-AEDE-B68BE82481C4}"/>
                </a:ext>
              </a:extLst>
            </p:cNvPr>
            <p:cNvSpPr/>
            <p:nvPr/>
          </p:nvSpPr>
          <p:spPr>
            <a:xfrm>
              <a:off x="4917226" y="329576"/>
              <a:ext cx="943449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7200" b="0" cap="none" spc="0" dirty="0">
                  <a:ln w="0"/>
                  <a:solidFill>
                    <a:schemeClr val="accent1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5A7A613B-954E-2339-698D-D01889898CA3}"/>
              </a:ext>
            </a:extLst>
          </p:cNvPr>
          <p:cNvGrpSpPr/>
          <p:nvPr/>
        </p:nvGrpSpPr>
        <p:grpSpPr>
          <a:xfrm>
            <a:off x="3660430" y="4295254"/>
            <a:ext cx="8345446" cy="1495916"/>
            <a:chOff x="5186844" y="2893467"/>
            <a:chExt cx="8543442" cy="1495916"/>
          </a:xfrm>
        </p:grpSpPr>
        <p:sp>
          <p:nvSpPr>
            <p:cNvPr id="16" name="Объект 2">
              <a:extLst>
                <a:ext uri="{FF2B5EF4-FFF2-40B4-BE49-F238E27FC236}">
                  <a16:creationId xmlns:a16="http://schemas.microsoft.com/office/drawing/2014/main" id="{7E5D36C0-F647-AD94-0925-FE387833C3C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646352" y="3219206"/>
              <a:ext cx="8083934" cy="1170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Ведомственные награды Министерства образования и науки ДНР:</a:t>
              </a:r>
            </a:p>
            <a:p>
              <a:pPr marL="0" indent="0" algn="just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Нагрудные знаки «Отличник  образования ДНР», «Почетный работник образования ДНР», Почетная грамота Министерства образования и науки ДНР.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4501C60-2A67-BD16-4CF8-02BADB58365B}"/>
                </a:ext>
              </a:extLst>
            </p:cNvPr>
            <p:cNvSpPr/>
            <p:nvPr/>
          </p:nvSpPr>
          <p:spPr>
            <a:xfrm>
              <a:off x="5186844" y="2893467"/>
              <a:ext cx="943448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7200" b="0" cap="none" spc="0" dirty="0">
                  <a:ln w="0"/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C7916E74-88DB-F04C-E0F0-161FCDDB694B}"/>
              </a:ext>
            </a:extLst>
          </p:cNvPr>
          <p:cNvGrpSpPr/>
          <p:nvPr/>
        </p:nvGrpSpPr>
        <p:grpSpPr>
          <a:xfrm>
            <a:off x="4080616" y="5730667"/>
            <a:ext cx="7788178" cy="1022675"/>
            <a:chOff x="5452447" y="2881929"/>
            <a:chExt cx="4639507" cy="1200329"/>
          </a:xfrm>
        </p:grpSpPr>
        <p:sp>
          <p:nvSpPr>
            <p:cNvPr id="22" name="Объект 2">
              <a:extLst>
                <a:ext uri="{FF2B5EF4-FFF2-40B4-BE49-F238E27FC236}">
                  <a16:creationId xmlns:a16="http://schemas.microsoft.com/office/drawing/2014/main" id="{7AA52F60-03C9-C79E-496A-5A682AA34C4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749872" y="3219207"/>
              <a:ext cx="4342082" cy="64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28600" indent="-228600" algn="l" rtl="0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Призеры конкурсов профессионального мастерства</a:t>
              </a:r>
            </a:p>
            <a:p>
              <a:pPr marL="0" indent="0" algn="ctr">
                <a:lnSpc>
                  <a:spcPct val="100000"/>
                </a:lnSpc>
                <a:spcBef>
                  <a:spcPts val="0"/>
                </a:spcBef>
                <a:buNone/>
              </a:pPr>
              <a:r>
                <a:rPr lang="ru-RU" sz="1800" b="1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всероссийских, региональных, муниципальных уровней.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0BDD658E-B487-068F-A649-372D63F5453E}"/>
                </a:ext>
              </a:extLst>
            </p:cNvPr>
            <p:cNvSpPr/>
            <p:nvPr/>
          </p:nvSpPr>
          <p:spPr>
            <a:xfrm>
              <a:off x="5452447" y="2881929"/>
              <a:ext cx="943449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 algn="ctr">
                <a:buFont typeface="Wingdings" panose="05000000000000000000" pitchFamily="2" charset="2"/>
                <a:buChar char="ü"/>
              </a:pPr>
              <a:r>
                <a:rPr lang="ru-RU" sz="7200" b="0" cap="none" spc="0" dirty="0">
                  <a:ln w="0"/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630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15172</TotalTime>
  <Words>3118</Words>
  <Application>Microsoft Office PowerPoint</Application>
  <PresentationFormat>Широкоэкранный</PresentationFormat>
  <Paragraphs>372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Verdana pro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целях и задачах развития  системы образования в ДНР» Колударова Ольга Павловна, министр образования и науки ДНР</dc:title>
  <dc:creator>Роман Е. Шевченко</dc:creator>
  <cp:lastModifiedBy>Ольга В. Чернуха</cp:lastModifiedBy>
  <cp:revision>438</cp:revision>
  <cp:lastPrinted>2024-06-17T14:35:45Z</cp:lastPrinted>
  <dcterms:created xsi:type="dcterms:W3CDTF">2022-10-17T08:47:51Z</dcterms:created>
  <dcterms:modified xsi:type="dcterms:W3CDTF">2024-06-18T07:02:01Z</dcterms:modified>
</cp:coreProperties>
</file>