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1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2" r:id="rId11"/>
    <p:sldId id="263" r:id="rId12"/>
    <p:sldId id="264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B37A0-E56D-447E-A514-56B28A6DF376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A4013-1922-40B7-BB94-258F22CEF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43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A4013-1922-40B7-BB94-258F22CEFBA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673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9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420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471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01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33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50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110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5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47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58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87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58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997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8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11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677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73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EDCFA3B-6008-487E-99A8-DFB35010D593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758AC4F-87BC-4D01-9837-8A3ACA1FF9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7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  <p:sldLayoutId id="2147484196" r:id="rId15"/>
    <p:sldLayoutId id="2147484197" r:id="rId16"/>
    <p:sldLayoutId id="21474841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620" y="1341492"/>
            <a:ext cx="9448800" cy="182509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Подготовка материалов к аттестации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2644" y="4570437"/>
            <a:ext cx="5364970" cy="550333"/>
          </a:xfrm>
        </p:spPr>
        <p:txBody>
          <a:bodyPr>
            <a:noAutofit/>
          </a:bodyPr>
          <a:lstStyle/>
          <a:p>
            <a:r>
              <a:rPr lang="ru-RU" sz="2000" dirty="0" smtClean="0"/>
              <a:t>25.06.2024 </a:t>
            </a:r>
          </a:p>
          <a:p>
            <a:r>
              <a:rPr lang="ru-RU" sz="2000" dirty="0" smtClean="0"/>
              <a:t>Подготовила </a:t>
            </a:r>
          </a:p>
          <a:p>
            <a:r>
              <a:rPr lang="ru-RU" sz="2000" dirty="0" smtClean="0"/>
              <a:t>старший методист Зинякова Н.Ф.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69563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Предоставление результатов профессиональной деятельности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0491" y="2293534"/>
            <a:ext cx="919567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solidFill>
                  <a:srgbClr val="000000"/>
                </a:solidFill>
              </a:rPr>
              <a:t>Профессиональные достижения для экспертизы предоставляются с помощью системы «Электронная аттестация СПО» (далее – «е-Аттестация СПО»). </a:t>
            </a:r>
          </a:p>
          <a:p>
            <a:pPr lvl="0" algn="just"/>
            <a:endParaRPr lang="ru-RU" sz="1600" dirty="0">
              <a:solidFill>
                <a:srgbClr val="000000"/>
              </a:solidFill>
            </a:endParaRPr>
          </a:p>
          <a:p>
            <a:pPr lvl="0" algn="just"/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</a:rPr>
              <a:t>В качестве формы предоставления в аттестационную комиссию материалов, подтверждающих результаты профессиональной деятельности, используется электронная таблица </a:t>
            </a:r>
            <a:r>
              <a:rPr lang="ru-RU" sz="1600" dirty="0" err="1">
                <a:solidFill>
                  <a:prstClr val="black"/>
                </a:solidFill>
              </a:rPr>
              <a:t>Excel</a:t>
            </a:r>
            <a:r>
              <a:rPr lang="ru-RU" sz="1600" dirty="0">
                <a:solidFill>
                  <a:prstClr val="black"/>
                </a:solidFill>
              </a:rPr>
              <a:t> «Результаты </a:t>
            </a:r>
            <a:r>
              <a:rPr lang="ru-RU" sz="1600" dirty="0" smtClean="0">
                <a:solidFill>
                  <a:prstClr val="black"/>
                </a:solidFill>
              </a:rPr>
              <a:t>деятельности ДОЛЖНОСТЬ»</a:t>
            </a:r>
            <a:endParaRPr lang="ru-RU" sz="1600" dirty="0">
              <a:solidFill>
                <a:prstClr val="black"/>
              </a:solidFill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</a:rPr>
              <a:t>разработанная для каждой педагогической должности </a:t>
            </a:r>
            <a:r>
              <a:rPr lang="ru-RU" sz="1600" dirty="0" smtClean="0">
                <a:solidFill>
                  <a:srgbClr val="000000"/>
                </a:solidFill>
              </a:rPr>
              <a:t>отдельно: </a:t>
            </a:r>
          </a:p>
          <a:p>
            <a:pPr lvl="0" algn="just"/>
            <a:endParaRPr lang="ru-RU" sz="1600" dirty="0" smtClean="0">
              <a:solidFill>
                <a:srgbClr val="00000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Методист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Преподаватель (ОП, МДК, ПМ)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Преподаватель (ОДБ, ОГСЭ, ЕН)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Педагог-психолог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Советник директора по воспитанию и взаимодействию с детскими общественными объединениями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Социальный педагог </a:t>
            </a:r>
          </a:p>
          <a:p>
            <a:pPr lvl="0" algn="just"/>
            <a:r>
              <a:rPr lang="ru-RU" sz="1600" dirty="0" smtClean="0">
                <a:solidFill>
                  <a:srgbClr val="000000"/>
                </a:solidFill>
              </a:rPr>
              <a:t>Руководитель физического воспитания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30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26" y="2750138"/>
            <a:ext cx="9026216" cy="37941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1044" y="273379"/>
            <a:ext cx="11660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6499" y="461913"/>
            <a:ext cx="107371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 smtClean="0"/>
              <a:t>В своем облачном хранилище педагог создает папку «Аттестация 2024», </a:t>
            </a:r>
          </a:p>
          <a:p>
            <a:r>
              <a:rPr lang="ru-RU" b="1" dirty="0" smtClean="0"/>
              <a:t>внутри которой помещает электронные материалы:</a:t>
            </a:r>
          </a:p>
          <a:p>
            <a:pPr marL="342900" indent="-342900">
              <a:buAutoNum type="arabicPeriod"/>
            </a:pPr>
            <a:r>
              <a:rPr lang="ru-RU" dirty="0" smtClean="0"/>
              <a:t>папку «е-Материалы СПО»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 startAt="2"/>
            </a:pPr>
            <a:r>
              <a:rPr lang="ru-RU" dirty="0" smtClean="0"/>
              <a:t>«Результаты </a:t>
            </a:r>
            <a:r>
              <a:rPr lang="ru-RU" dirty="0" err="1" smtClean="0"/>
              <a:t>деятельности_ДОЛЖНОСТЬ</a:t>
            </a:r>
            <a:r>
              <a:rPr lang="ru-RU" dirty="0" smtClean="0"/>
              <a:t>». </a:t>
            </a:r>
          </a:p>
          <a:p>
            <a:endParaRPr lang="ru-RU" dirty="0" smtClean="0"/>
          </a:p>
          <a:p>
            <a:pPr algn="just"/>
            <a:r>
              <a:rPr lang="ru-RU" dirty="0"/>
              <a:t>	</a:t>
            </a:r>
            <a:r>
              <a:rPr lang="ru-RU" dirty="0" smtClean="0"/>
              <a:t>Ссылку на электронную таблицу </a:t>
            </a:r>
            <a:r>
              <a:rPr lang="ru-RU" dirty="0" err="1" smtClean="0"/>
              <a:t>Excel</a:t>
            </a:r>
            <a:r>
              <a:rPr lang="ru-RU" dirty="0" smtClean="0"/>
              <a:t> «Результаты </a:t>
            </a:r>
            <a:r>
              <a:rPr lang="ru-RU" dirty="0" err="1" smtClean="0"/>
              <a:t>деятельности_ДОЛЖНОСТЬ</a:t>
            </a:r>
            <a:r>
              <a:rPr lang="ru-RU" dirty="0" smtClean="0"/>
              <a:t>» педагогический работник включает в заявление о проведении аттестации, которое передает в Аттестационную комиссию.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650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7073" y="970961"/>
            <a:ext cx="1105764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	</a:t>
            </a:r>
            <a:r>
              <a:rPr lang="ru-RU" sz="2800" b="1" dirty="0" smtClean="0"/>
              <a:t>Папка «е-Материалы СПО» </a:t>
            </a:r>
          </a:p>
          <a:p>
            <a:pPr algn="just"/>
            <a:r>
              <a:rPr lang="ru-RU" sz="2800" dirty="0" smtClean="0"/>
              <a:t>содержит в себе папки по разделам электронной таблицы </a:t>
            </a:r>
            <a:r>
              <a:rPr lang="ru-RU" sz="2800" dirty="0" err="1" smtClean="0"/>
              <a:t>Excel</a:t>
            </a:r>
            <a:r>
              <a:rPr lang="ru-RU" sz="2800" dirty="0" smtClean="0"/>
              <a:t> «Результаты деятельности ДОЛЖНОСТЬ», эти папки содержат документы подтверждающие результаты педагогической деятельности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	После размещения аттестационных материалов в электронной папке «е-Материалы СПО» педагогическому работнику необходимо занести ссылки на соответствующие папки с материалами в файл </a:t>
            </a:r>
            <a:r>
              <a:rPr lang="ru-RU" sz="2800" dirty="0" err="1" smtClean="0"/>
              <a:t>Excel</a:t>
            </a:r>
            <a:r>
              <a:rPr lang="ru-RU" sz="2800" dirty="0" smtClean="0"/>
              <a:t> «Результаты </a:t>
            </a:r>
            <a:r>
              <a:rPr lang="ru-RU" sz="2800" dirty="0" err="1" smtClean="0"/>
              <a:t>деятельности_ДОЛЖНОСТЬ</a:t>
            </a:r>
            <a:r>
              <a:rPr lang="ru-RU" sz="2800" dirty="0" smtClean="0"/>
              <a:t>» (номер параметра изучения соответствует номеру заполненной папки).</a:t>
            </a:r>
            <a:endParaRPr lang="ru-RU" sz="2800" dirty="0"/>
          </a:p>
          <a:p>
            <a:pPr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89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85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7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927" y="4543719"/>
            <a:ext cx="11187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Рассмотрены и одобрены Научно-методическим советом Государственного бюджетного</a:t>
            </a:r>
          </a:p>
          <a:p>
            <a:r>
              <a:rPr lang="ru-RU" dirty="0" smtClean="0"/>
              <a:t> учреждения дополнительного профессионального </a:t>
            </a:r>
          </a:p>
          <a:p>
            <a:r>
              <a:rPr lang="ru-RU" dirty="0" smtClean="0"/>
              <a:t>образования «Донецкий региональный институт развития профессионального образования». </a:t>
            </a:r>
          </a:p>
          <a:p>
            <a:r>
              <a:rPr lang="ru-RU" dirty="0" smtClean="0"/>
              <a:t>Протокол № 5.1 от 07.06.2024 г.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89874" y="1357459"/>
            <a:ext cx="739978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МЕТОДИЧЕСКИЕ РЕКОМЕНДАЦИИ </a:t>
            </a:r>
          </a:p>
          <a:p>
            <a:pPr algn="ctr"/>
            <a:r>
              <a:rPr lang="ru-RU" sz="2000" dirty="0" smtClean="0"/>
              <a:t>ПО ПОДГОТОВКЕ МАТЕРИАЛОВ </a:t>
            </a:r>
          </a:p>
          <a:p>
            <a:pPr algn="ctr"/>
            <a:r>
              <a:rPr lang="ru-RU" sz="2000" dirty="0" smtClean="0"/>
              <a:t>О РЕЗУЛЬТАТАХ ПРОФЕССИОНАЛЬНОЙ ДЕЯТЕЛЬНОСТИ</a:t>
            </a:r>
          </a:p>
          <a:p>
            <a:pPr algn="ctr"/>
            <a:r>
              <a:rPr lang="ru-RU" sz="2000" dirty="0" smtClean="0"/>
              <a:t>ПЕДАГОГИЧЕСКИХ РАБОТНИКОВ ПРОФЕССИОНАЛЬНЫХ </a:t>
            </a:r>
          </a:p>
          <a:p>
            <a:pPr algn="ctr"/>
            <a:r>
              <a:rPr lang="ru-RU" sz="2000" dirty="0" smtClean="0"/>
              <a:t>ОБРАЗОВАТЕЛЬНЫХ ОРГАНИЗАЦИЙ</a:t>
            </a:r>
          </a:p>
          <a:p>
            <a:pPr algn="ctr"/>
            <a:r>
              <a:rPr lang="ru-RU" sz="2000" dirty="0" smtClean="0"/>
              <a:t>В МЕЖАТТЕСТАЦИОННЫЙ ПЕРИОД</a:t>
            </a:r>
          </a:p>
          <a:p>
            <a:pPr algn="ctr"/>
            <a:r>
              <a:rPr lang="ru-RU" sz="2000" dirty="0" smtClean="0"/>
              <a:t>Донецк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76116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737998"/>
            <a:ext cx="8761413" cy="706964"/>
          </a:xfrm>
        </p:spPr>
        <p:txBody>
          <a:bodyPr/>
          <a:lstStyle/>
          <a:p>
            <a:r>
              <a:rPr lang="ru-RU" sz="2000" b="1" dirty="0" smtClean="0"/>
              <a:t>Основания установления квалификационных категорий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2485" y="1564854"/>
            <a:ext cx="5015061" cy="4883084"/>
          </a:xfrm>
        </p:spPr>
        <p:txBody>
          <a:bodyPr>
            <a:noAutofit/>
          </a:bodyPr>
          <a:lstStyle/>
          <a:p>
            <a:pPr lvl="0">
              <a:buClr>
                <a:srgbClr val="B31166"/>
              </a:buClr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Первая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квалификационная категория 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lvl="0" indent="0">
              <a:buClr>
                <a:srgbClr val="B31166"/>
              </a:buClr>
              <a:buNone/>
            </a:pPr>
            <a:endParaRPr lang="ru-RU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−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стабильных положительных результатов освоения обучающимися образовательных программ, в том числе в области искусств, физической культуры и спорта, по итогам мониторингов и иных форм контроля, проводимых образовательной организацией;</a:t>
            </a: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− стабильных положительных результатов освоения обучающимися образовательных программ по итогам мониторинга системы образования проводимого в порядке, установленном Правительством Российской Федерации (Постановление Правительства Российской Федерации от 05.08.2013 №662 «Об осуществлении мониторинга системы образования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»);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88057" y="1564854"/>
            <a:ext cx="5825765" cy="5321429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Высшая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квалификационная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категория 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− достижения обучающимися положительной динамики результатов освоения обучающимися образовательных программ, в том числе в области искусств, физической культуры и спорта, по итогам мониторингов и иных форм контроля, проводимых образовательной организацией; </a:t>
            </a:r>
          </a:p>
          <a:p>
            <a:pPr marL="0" indent="0">
              <a:buNone/>
            </a:pPr>
            <a:r>
              <a:rPr lang="ru-RU" sz="1600" dirty="0" smtClean="0"/>
              <a:t>− достижения обучающимися положительных результатов освоения обучающимися образовательных программ по итогам мониторинга системы образования проводимого в порядке, установленном Правительством Российской Федерации (Постановление Правительства Российской Федерации от 05.08.2013 №662 «Об осуществлении мониторинга системы образования»); 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9558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3613" y="1198908"/>
            <a:ext cx="4825158" cy="3416301"/>
          </a:xfrm>
        </p:spPr>
        <p:txBody>
          <a:bodyPr>
            <a:noAutofit/>
          </a:bodyPr>
          <a:lstStyle/>
          <a:p>
            <a:pPr lvl="0">
              <a:buClr>
                <a:srgbClr val="B31166"/>
              </a:buClr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Первая квалификационная категория 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lvl="0" indent="0">
              <a:buClr>
                <a:srgbClr val="B31166"/>
              </a:buClr>
              <a:buNone/>
            </a:pP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lvl="0" indent="0">
              <a:buClr>
                <a:srgbClr val="B31166"/>
              </a:buClr>
              <a:buNone/>
            </a:pP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−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выявления и развития у обучающихся способностей к научной (интеллектуальной), творческой, физкультурно-спортивной деятельности;</a:t>
            </a: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− 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своей профессиональной деятельности, активного участия в работе методических объединений педагогических работников организации.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59777" y="1198909"/>
            <a:ext cx="6287679" cy="3416300"/>
          </a:xfrm>
        </p:spPr>
        <p:txBody>
          <a:bodyPr>
            <a:noAutofit/>
          </a:bodyPr>
          <a:lstStyle/>
          <a:p>
            <a:pPr lvl="0">
              <a:buClr>
                <a:srgbClr val="B31166"/>
              </a:buClr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Высшая квалификационная категория 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lvl="0">
              <a:buClr>
                <a:srgbClr val="B31166"/>
              </a:buClr>
            </a:pP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lvl="0" indent="0">
              <a:buClr>
                <a:srgbClr val="B31166"/>
              </a:buClr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−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выявления и развития у обучающихся способностей в научной (интеллектуальной), творческой, физкультурно-спортивной деятельности, а также их участия в олимпиадах, конкурсах, фестивалях, соревнованиях; </a:t>
            </a: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− 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своей профессиональной деятельности, в том числе экспериментальной и инновационной; </a:t>
            </a:r>
          </a:p>
          <a:p>
            <a:pPr marL="0" lvl="0" indent="0">
              <a:buClr>
                <a:srgbClr val="B31166"/>
              </a:buClr>
              <a:buNone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− активного участия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 </a:t>
            </a:r>
          </a:p>
          <a:p>
            <a:pPr marL="0" lvl="0" indent="0">
              <a:buClr>
                <a:srgbClr val="B31166"/>
              </a:buClr>
              <a:buNone/>
            </a:pP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9819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dirty="0"/>
              <a:t>Квалификационная категория «педагог-методист» устанавливается педагогическим работникам, имеющим высшую квалификационную категорию, на основе следующих показателей деятельности, не входящих в должностные обязанности по занимаемой в организации должности: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914" y="2394408"/>
            <a:ext cx="11519554" cy="4176074"/>
          </a:xfrm>
        </p:spPr>
        <p:txBody>
          <a:bodyPr>
            <a:normAutofit/>
          </a:bodyPr>
          <a:lstStyle/>
          <a:p>
            <a:endParaRPr lang="ru-RU" sz="1600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−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− руководства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− методической поддержки педагогических работников образовательной организации при подготовке к участию в профессиональных конкурсах;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− участия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− передачи опыта по применению в образовательной организации авторских учебных и (или) учебно-методических разработок.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45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565608"/>
            <a:ext cx="9808419" cy="1480008"/>
          </a:xfrm>
        </p:spPr>
        <p:txBody>
          <a:bodyPr/>
          <a:lstStyle/>
          <a:p>
            <a:r>
              <a:rPr lang="ru-RU" sz="1800" b="1" dirty="0"/>
              <a:t>Квалификационная категория «педагог-наставник» устанавливается педагогическим работникам, имеющим высшую квалификационную категорию,</a:t>
            </a:r>
            <a:br>
              <a:rPr lang="ru-RU" sz="1800" b="1" dirty="0"/>
            </a:br>
            <a:r>
              <a:rPr lang="ru-RU" sz="1800" b="1" dirty="0"/>
              <a:t>на основе следующих показателей деятельности, не входящих в должностные обязанности по занимаемой в организации должности: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9378" y="2132160"/>
            <a:ext cx="10373995" cy="4334628"/>
          </a:xfrm>
        </p:spPr>
        <p:txBody>
          <a:bodyPr/>
          <a:lstStyle/>
          <a:p>
            <a:endParaRPr lang="ru-RU" sz="16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sz="2100" dirty="0">
                <a:solidFill>
                  <a:srgbClr val="000000"/>
                </a:solidFill>
              </a:rPr>
              <a:t>− </a:t>
            </a:r>
            <a:r>
              <a:rPr lang="ru-RU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руководства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образования; </a:t>
            </a:r>
          </a:p>
          <a:p>
            <a:pPr marL="0" indent="0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− наставничества в отношении педагогических работников образовательной организации, активного сопровождения их профессионального развития в образовательной организации; </a:t>
            </a:r>
          </a:p>
          <a:p>
            <a:pPr marL="0" indent="0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− содействие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 </a:t>
            </a:r>
          </a:p>
          <a:p>
            <a:pPr marL="0" indent="0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− распространения авторских подходов и методических разработок в области наставнической деятельности в образовательной организации. </a:t>
            </a:r>
          </a:p>
          <a:p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1532282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4664" y="2073896"/>
            <a:ext cx="8050491" cy="3412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80"/>
            <a:ext cx="12192000" cy="683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921" y="1885362"/>
            <a:ext cx="5750350" cy="3817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68"/>
            <a:ext cx="12242541" cy="640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43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9683" y="0"/>
            <a:ext cx="12527334" cy="669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76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221</TotalTime>
  <Words>654</Words>
  <Application>Microsoft Office PowerPoint</Application>
  <PresentationFormat>Широкоэкранный</PresentationFormat>
  <Paragraphs>76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    Подготовка материалов к аттестации</vt:lpstr>
      <vt:lpstr>Презентация PowerPoint</vt:lpstr>
      <vt:lpstr>Основания установления квалификационных категорий</vt:lpstr>
      <vt:lpstr>Презентация PowerPoint</vt:lpstr>
      <vt:lpstr>Квалификационная категория «педагог-методист» устанавливается педагогическим работникам, имеющим высшую квалификационную категорию, на основе следующих показателей деятельности, не входящих в должностные обязанности по занимаемой в организации должности:</vt:lpstr>
      <vt:lpstr>Квалификационная категория «педагог-наставник» устанавливается педагогическим работникам, имеющим высшую квалификационную категорию, на основе следующих показателей деятельности, не входящих в должностные обязанности по занимаемой в организации должности:</vt:lpstr>
      <vt:lpstr>Презентация PowerPoint</vt:lpstr>
      <vt:lpstr>Презентация PowerPoint</vt:lpstr>
      <vt:lpstr>Презентация PowerPoint</vt:lpstr>
      <vt:lpstr>Предоставление результатов профессиональной деятельности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user_methodkab</dc:creator>
  <cp:lastModifiedBy>user_methodkab</cp:lastModifiedBy>
  <cp:revision>19</cp:revision>
  <dcterms:created xsi:type="dcterms:W3CDTF">2024-06-21T06:41:47Z</dcterms:created>
  <dcterms:modified xsi:type="dcterms:W3CDTF">2024-06-21T10:43:34Z</dcterms:modified>
</cp:coreProperties>
</file>